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4" r:id="rId4"/>
    <p:sldMasterId id="2147483770" r:id="rId5"/>
    <p:sldMasterId id="2147483779" r:id="rId6"/>
    <p:sldMasterId id="2147513792" r:id="rId7"/>
    <p:sldMasterId id="2147483684" r:id="rId8"/>
    <p:sldMasterId id="2147513807" r:id="rId9"/>
  </p:sldMasterIdLst>
  <p:notesMasterIdLst>
    <p:notesMasterId r:id="rId30"/>
  </p:notesMasterIdLst>
  <p:handoutMasterIdLst>
    <p:handoutMasterId r:id="rId31"/>
  </p:handoutMasterIdLst>
  <p:sldIdLst>
    <p:sldId id="606" r:id="rId10"/>
    <p:sldId id="533" r:id="rId11"/>
    <p:sldId id="608" r:id="rId12"/>
    <p:sldId id="609" r:id="rId13"/>
    <p:sldId id="610" r:id="rId14"/>
    <p:sldId id="588" r:id="rId15"/>
    <p:sldId id="622" r:id="rId16"/>
    <p:sldId id="616" r:id="rId17"/>
    <p:sldId id="614" r:id="rId18"/>
    <p:sldId id="617" r:id="rId19"/>
    <p:sldId id="618" r:id="rId20"/>
    <p:sldId id="619" r:id="rId21"/>
    <p:sldId id="626" r:id="rId22"/>
    <p:sldId id="623" r:id="rId23"/>
    <p:sldId id="627" r:id="rId24"/>
    <p:sldId id="620" r:id="rId25"/>
    <p:sldId id="621" r:id="rId26"/>
    <p:sldId id="624" r:id="rId27"/>
    <p:sldId id="625" r:id="rId28"/>
    <p:sldId id="566" r:id="rId29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DCBF350-66DF-4DEB-BADC-D49995D19E61}">
          <p14:sldIdLst>
            <p14:sldId id="606"/>
            <p14:sldId id="533"/>
            <p14:sldId id="608"/>
            <p14:sldId id="609"/>
            <p14:sldId id="610"/>
            <p14:sldId id="588"/>
            <p14:sldId id="622"/>
            <p14:sldId id="616"/>
            <p14:sldId id="614"/>
            <p14:sldId id="617"/>
            <p14:sldId id="618"/>
            <p14:sldId id="619"/>
            <p14:sldId id="626"/>
            <p14:sldId id="623"/>
            <p14:sldId id="627"/>
            <p14:sldId id="620"/>
            <p14:sldId id="621"/>
            <p14:sldId id="624"/>
            <p14:sldId id="625"/>
            <p14:sldId id="566"/>
          </p14:sldIdLst>
        </p14:section>
        <p14:section name="Untitled Section" id="{D7207E85-C5B2-49F8-BE63-19E266799E7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1117" userDrawn="1">
          <p15:clr>
            <a:srgbClr val="A4A3A4"/>
          </p15:clr>
        </p15:guide>
        <p15:guide id="2" pos="45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Luheshi" initials="SL" lastIdx="1" clrIdx="0">
    <p:extLst>
      <p:ext uri="{19B8F6BF-5375-455C-9EA6-DF929625EA0E}">
        <p15:presenceInfo xmlns:p15="http://schemas.microsoft.com/office/powerpoint/2012/main" userId="S-1-5-21-2077008920-2717665233-3482461161-36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3F78"/>
    <a:srgbClr val="99CCFF"/>
    <a:srgbClr val="E89C21"/>
    <a:srgbClr val="B6BCED"/>
    <a:srgbClr val="993366"/>
    <a:srgbClr val="E6B4CD"/>
    <a:srgbClr val="FFFFFF"/>
    <a:srgbClr val="E1E4F7"/>
    <a:srgbClr val="FF0000"/>
    <a:srgbClr val="331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>
        <p:guide orient="horz" pos="1117"/>
        <p:guide pos="45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475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8475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r">
              <a:defRPr sz="1200"/>
            </a:lvl1pPr>
          </a:lstStyle>
          <a:p>
            <a:r>
              <a:rPr lang="en-US"/>
              <a:t>08/05/2018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1"/>
            <a:ext cx="2946400" cy="498475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8475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r">
              <a:defRPr sz="1200"/>
            </a:lvl1pPr>
          </a:lstStyle>
          <a:p>
            <a:fld id="{1299C83C-2CCD-4D5E-BA86-1E1347DC4D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850228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8475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8475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r">
              <a:defRPr sz="1200"/>
            </a:lvl1pPr>
          </a:lstStyle>
          <a:p>
            <a:r>
              <a:rPr lang="en-US"/>
              <a:t>08/05/2018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1" rIns="91423" bIns="4571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6"/>
            <a:ext cx="5438775" cy="3908425"/>
          </a:xfrm>
          <a:prstGeom prst="rect">
            <a:avLst/>
          </a:prstGeom>
        </p:spPr>
        <p:txBody>
          <a:bodyPr vert="horz" lIns="91423" tIns="45711" rIns="91423" bIns="4571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1"/>
            <a:ext cx="2946400" cy="498475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1"/>
            <a:ext cx="2946400" cy="498475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r">
              <a:defRPr sz="1200"/>
            </a:lvl1pPr>
          </a:lstStyle>
          <a:p>
            <a:fld id="{C424AD18-F555-437B-88C5-4E9F9B48A1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91951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08/05/2018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24AD18-F555-437B-88C5-4E9F9B48A180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316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D7855-AF40-0516-0A07-02B8F220D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7F0A75C2-3897-DE1A-04DB-792FB8CF32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C65DB225-0722-0BF0-3250-5A06CB8C4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46596D5E-0826-9DA9-96A0-4EDFB93A5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14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F014CC-C533-F61E-FA48-F8EEBCA6418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B3442C-440C-0A8E-7E0D-2564E24D0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1090897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9CD6E-94C5-3DC5-EC75-944162C01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11724E62-5269-F01A-A806-EFB8A714FB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EC632D46-622C-F55F-6A9C-F606E70C2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C4982156-5CF0-DBF2-DD29-8FD97B73BF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15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EC1097B-0483-EDAF-5CFB-FB2AA96D0A0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6C287A-EB83-59EF-C222-3CDA75AC3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32398827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8E234-5598-1646-56D6-01925FB55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9F85C9DD-0EC4-7F1C-AF52-DB79693551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5037AC06-04D8-C248-16C6-1DB33DE5E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9961C0DF-3C5C-577E-86A3-694796F0F0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16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173CBB-DEBC-9CAF-AB25-F508936FD42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4892EB-57B4-7625-92B2-F5372CE7B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608728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2CA82-208C-1D79-3C30-2ED958D0A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FDE58E87-3BB7-681E-640C-6775E33A81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0B4AD4D3-1D4E-CE57-6660-889A5186D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A3A9186B-3428-F742-219C-CD4B79CB86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17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D0E153-1F5C-4B18-5B3B-F81920C2364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8C162A-B854-FCF1-9E29-6F90B0240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40893307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2D881-FFDE-48E7-7AA2-43F08DF45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7AD2D734-AA6C-D5E7-4F20-2215B7CAD5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1EEF049D-A65F-0C1A-BD4C-C4B464230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61CA8937-B8A4-1423-8A5D-58DE240794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18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D65CDF-6921-6711-0DFB-585F0C9A737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C40F2D-6B9A-08D3-67D5-12561466E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25054971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7BB13-26D2-58EA-711D-3EC60A32E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660D1738-9B14-DAC5-10F5-3BF492F455A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FD0BC2FD-21B4-09B7-6352-4F3D73D50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DF79B749-EADC-9BB1-D975-3C3A695F46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19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EB31AF-874D-8F9E-B72C-19DC8179475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4FD34C-F2EC-43AE-FBA3-032CDF73F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921128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3C32E-432F-6A9D-84C0-80E195832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A5B6427A-77AC-EF59-8987-65A4ADBE144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CF38F899-437D-E745-0ED1-F25098DC3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14DF20D5-CE7F-E75E-5B13-70329EA20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1F6934-1846-8459-22C7-AC387C7DC0B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C793C8-410A-710E-2619-3E7E2F324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1393210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4A1F-9343-D7A7-F186-4A6D06778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DE433DEE-6B45-4B05-D7E4-A0F4977DBF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7C116FB0-0B80-0BC5-28A6-62ED6A540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4F181085-CC9A-DCBB-DF9C-520135ADDA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7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4DE2E4-4C1A-7376-8C5D-8689C9DF661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3C82EF-EFF0-3452-0A46-56EC6E458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7853709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68C99-1377-8DC1-76D9-90C07480F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8BDB463A-8ACD-376D-60B5-0A5D927C21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2410CF23-8D47-9E78-DFAF-CE4239626B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EB0302D8-F6C9-0572-DDB0-72AFB69DAA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8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25E956-1F02-9184-5BD5-8C5E2994A77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29721E-1CB9-F2DC-D992-8E8F7DCCE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698074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98F80-C1B5-2A7A-0811-9BBCD55BE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30B543B8-1034-33C0-3D9E-27777750B3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75CBEF20-1F8E-AE55-E769-A28F88FE8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AE2F905A-6E11-4633-5D9D-6B17AF5E86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9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3C9828-6465-7943-A3EA-A39FD22D6BC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79F3CF-B0D7-0ADC-3383-9D2DFB054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604006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AB7C7-3677-103E-CADB-F6FE70861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22DA6670-C916-940D-7E98-7874D317732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DAC91933-DF06-9249-7806-5186BCD64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F5814B8E-CE4D-4A88-6D35-33209B9391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10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F2DCA0-7CD0-BAE1-7E8D-99E8CFB305E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AF6F1D-7DEF-FB26-F3BD-D773E409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13232839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01B6C-09FC-0717-C16D-9887485AF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7DEA8C59-66AB-5B47-BB71-93836AB9B8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CDFB66C5-C3BC-24B8-E11B-C7E748982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85BCB642-E23E-D594-A572-3F6F63E714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11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19F334-199A-3988-D58C-1AC0111C994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1FB321-0E25-5CA2-7C40-FCFF20AAE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1734339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E62EF-956B-E775-9D55-8EE53999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DFFECD0C-3FE4-6918-B9C7-13FEDB95DE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E1862B97-1103-51A2-E270-13A1FB4CA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5FB78B53-7D98-B1C9-AA4A-7E269C37CB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67A8C9-CE97-307B-21AA-93A29D2070A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E9994-EF93-0E2F-4EA2-68627563C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28353576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CC547-54E2-390E-507F-16735664D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Slide Image Placeholder 1">
            <a:extLst>
              <a:ext uri="{FF2B5EF4-FFF2-40B4-BE49-F238E27FC236}">
                <a16:creationId xmlns:a16="http://schemas.microsoft.com/office/drawing/2014/main" id="{E8912B19-746A-993E-9D78-522A2DB73C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-1476375" y="2593975"/>
            <a:ext cx="15859125" cy="8921750"/>
          </a:xfrm>
          <a:ln/>
        </p:spPr>
      </p:sp>
      <p:sp>
        <p:nvSpPr>
          <p:cNvPr id="330755" name="Notes Placeholder 2">
            <a:extLst>
              <a:ext uri="{FF2B5EF4-FFF2-40B4-BE49-F238E27FC236}">
                <a16:creationId xmlns:a16="http://schemas.microsoft.com/office/drawing/2014/main" id="{F0890038-BC68-E33C-2DB4-1A2D94D64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01028" indent="-301028">
              <a:buFontTx/>
              <a:buChar char="•"/>
            </a:pPr>
            <a:endParaRPr lang="en-GB" altLang="en-US"/>
          </a:p>
        </p:txBody>
      </p:sp>
      <p:sp>
        <p:nvSpPr>
          <p:cNvPr id="330756" name="Slide Number Placeholder 3">
            <a:extLst>
              <a:ext uri="{FF2B5EF4-FFF2-40B4-BE49-F238E27FC236}">
                <a16:creationId xmlns:a16="http://schemas.microsoft.com/office/drawing/2014/main" id="{5946DD22-1D19-67B0-4D72-661A9C96F4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1304457" indent="-501714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2006857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2809598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3612341" indent="-401371">
              <a:spcBef>
                <a:spcPct val="30000"/>
              </a:spcBef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4415084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5217826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6020569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6823310" indent="-401371" eaLnBrk="0" fontAlgn="base" hangingPunct="0">
              <a:spcBef>
                <a:spcPct val="30000"/>
              </a:spcBef>
              <a:spcAft>
                <a:spcPct val="0"/>
              </a:spcAft>
              <a:defRPr kumimoji="1" sz="21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420007E-FAA9-4E1F-9B20-6CE7867277D9}" type="slidenum">
              <a:rPr kumimoji="0" lang="en-GB" altLang="en-US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13</a:t>
            </a:fld>
            <a:endParaRPr kumimoji="0" lang="en-GB" altLang="en-US">
              <a:latin typeface="Times New Roman" panose="02020603050405020304" pitchFamily="18" charset="0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010A1A-E3FC-6CC4-0155-7201852BC7D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Thursday 5th March 2020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E0F623-DC1A-3CC8-3E2D-855D8A0B2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PPI Knowledge Sharing Seminar: An introduction to the UK Pensions System </a:t>
            </a:r>
          </a:p>
        </p:txBody>
      </p:sp>
    </p:spTree>
    <p:extLst>
      <p:ext uri="{BB962C8B-B14F-4D97-AF65-F5344CB8AC3E}">
        <p14:creationId xmlns:p14="http://schemas.microsoft.com/office/powerpoint/2010/main" val="2621841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988842"/>
            <a:ext cx="9144000" cy="1521123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0554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43124"/>
            <a:ext cx="724197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677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1484785"/>
            <a:ext cx="2628900" cy="46921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48056" y="6345770"/>
            <a:ext cx="724197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3848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07435" y="6356356"/>
            <a:ext cx="724197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866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FD4ECD-E336-4975-943E-15A058C3517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7009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80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950DF-CD20-6846-B942-C3FE0C0FE06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72CF-3E8F-2847-9E6D-9BC391C82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780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776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rgbClr val="993366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9273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38202" y="6356353"/>
            <a:ext cx="72446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871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365128"/>
            <a:ext cx="823201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40317" y="6356353"/>
            <a:ext cx="724197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20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70744" y="6341006"/>
            <a:ext cx="724197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25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07435" y="6356352"/>
            <a:ext cx="724197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866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1412776"/>
            <a:ext cx="6172200" cy="444827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61463" y="6356882"/>
            <a:ext cx="724197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8167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556792"/>
            <a:ext cx="6172200" cy="430425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40317" y="6356352"/>
            <a:ext cx="7241976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05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231229"/>
            <a:ext cx="82341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1424" y="6356353"/>
            <a:ext cx="7241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993366"/>
                </a:solidFill>
                <a:latin typeface="Book Antiqua" panose="02040602050305030304" pitchFamily="18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993366"/>
                </a:solidFill>
                <a:latin typeface="Book Antiqua" panose="02040602050305030304" pitchFamily="18" charset="0"/>
              </a:defRPr>
            </a:lvl1pPr>
          </a:lstStyle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188640"/>
            <a:ext cx="2573400" cy="115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8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en-GB" sz="3600" b="1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lang="en-US" sz="2100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Ø"/>
        <a:defRPr lang="en-US" sz="1800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Courier New" panose="02070309020205020404" pitchFamily="49" charset="0"/>
        <a:buChar char="o"/>
        <a:defRPr lang="en-US" sz="1800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§"/>
        <a:defRPr lang="en-US" sz="2100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anose="05000000000000000000" pitchFamily="2" charset="2"/>
        <a:buChar char="v"/>
        <a:defRPr lang="en-GB" sz="2100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231229"/>
            <a:ext cx="82341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1424" y="6356355"/>
            <a:ext cx="7241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993366"/>
                </a:solidFill>
                <a:latin typeface="Book Antiqua" panose="02040602050305030304" pitchFamily="18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rgbClr val="993366"/>
                </a:solidFill>
                <a:latin typeface="Book Antiqua" panose="02040602050305030304" pitchFamily="18" charset="0"/>
              </a:defRPr>
            </a:lvl1pPr>
          </a:lstStyle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188640"/>
            <a:ext cx="2573400" cy="115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153854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GB" sz="2700" b="1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lang="en-US" sz="1575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Wingdings" panose="05000000000000000000" pitchFamily="2" charset="2"/>
        <a:buChar char="Ø"/>
        <a:defRPr lang="en-US" sz="1350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Courier New" panose="02070309020205020404" pitchFamily="49" charset="0"/>
        <a:buChar char="o"/>
        <a:defRPr lang="en-US" sz="1350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Wingdings" panose="05000000000000000000" pitchFamily="2" charset="2"/>
        <a:buChar char="§"/>
        <a:defRPr lang="en-US" sz="1575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Wingdings" panose="05000000000000000000" pitchFamily="2" charset="2"/>
        <a:buChar char="v"/>
        <a:defRPr lang="en-GB" sz="1575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231229"/>
            <a:ext cx="82341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1424" y="6356357"/>
            <a:ext cx="7241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rgbClr val="993366"/>
                </a:solidFill>
                <a:latin typeface="Book Antiqua" panose="02040602050305030304" pitchFamily="18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rgbClr val="993366"/>
                </a:solidFill>
                <a:latin typeface="Book Antiqua" panose="02040602050305030304" pitchFamily="18" charset="0"/>
              </a:defRPr>
            </a:lvl1pPr>
          </a:lstStyle>
          <a:p>
            <a:fld id="{55A9890D-6657-4725-9586-DF18C753392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352" y="188640"/>
            <a:ext cx="2573400" cy="115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84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GB" sz="2700" b="1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lang="en-US" sz="1575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Wingdings" panose="05000000000000000000" pitchFamily="2" charset="2"/>
        <a:buChar char="Ø"/>
        <a:defRPr lang="en-US" sz="1350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Courier New" panose="02070309020205020404" pitchFamily="49" charset="0"/>
        <a:buChar char="o"/>
        <a:defRPr lang="en-US" sz="1350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Wingdings" panose="05000000000000000000" pitchFamily="2" charset="2"/>
        <a:buChar char="§"/>
        <a:defRPr lang="en-US" sz="1575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Wingdings" panose="05000000000000000000" pitchFamily="2" charset="2"/>
        <a:buChar char="v"/>
        <a:defRPr lang="en-GB" sz="1575" b="0" kern="1200" dirty="0" smtClean="0">
          <a:solidFill>
            <a:srgbClr val="993366"/>
          </a:solidFill>
          <a:latin typeface="Book Antiqua" panose="02040602050305030304" pitchFamily="18" charset="0"/>
          <a:ea typeface="+mj-ea"/>
          <a:cs typeface="+mj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609600"/>
            <a:ext cx="8331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9652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" y="6248400"/>
            <a:ext cx="802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0" hangingPunct="0">
              <a:lnSpc>
                <a:spcPct val="100000"/>
              </a:lnSpc>
              <a:defRPr sz="1400" b="0">
                <a:solidFill>
                  <a:schemeClr val="hlink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472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 b="0">
                <a:solidFill>
                  <a:schemeClr val="hlink"/>
                </a:solidFill>
                <a:latin typeface="Book Antiqua" panose="02040602050305030304" pitchFamily="18" charset="0"/>
              </a:defRPr>
            </a:lvl1pPr>
          </a:lstStyle>
          <a:p>
            <a:pPr>
              <a:defRPr/>
            </a:pPr>
            <a:fld id="{F09FC604-5B35-452F-9A38-E45CFA3E411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9144000" y="715964"/>
            <a:ext cx="2683933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lnSpc>
                <a:spcPct val="70000"/>
              </a:lnSpc>
              <a:defRPr/>
            </a:pPr>
            <a:r>
              <a:rPr lang="en-GB" sz="9200" b="0">
                <a:latin typeface="Book Antiqua" pitchFamily="18" charset="0"/>
              </a:rPr>
              <a:t>PPI</a:t>
            </a:r>
            <a:endParaRPr lang="en-GB" sz="4800">
              <a:latin typeface="Book Antiqua" pitchFamily="18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9245600" y="533400"/>
            <a:ext cx="2683933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1pPr>
            <a:lvl2pPr marL="742950" indent="-285750"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2pPr>
            <a:lvl3pPr marL="1143000" indent="-228600"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3pPr>
            <a:lvl4pPr marL="1600200" indent="-228600"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4pPr>
            <a:lvl5pPr marL="2057400" indent="-228600" eaLnBrk="0" hangingPunct="0"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8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lnSpc>
                <a:spcPct val="70000"/>
              </a:lnSpc>
              <a:defRPr/>
            </a:pPr>
            <a:r>
              <a:rPr lang="en-GB" sz="900" b="0">
                <a:latin typeface="Book Antiqua" pitchFamily="18" charset="0"/>
              </a:rPr>
              <a:t>PENSIONS POLICY INSTITUTE</a:t>
            </a:r>
            <a:endParaRPr lang="en-GB" sz="4800">
              <a:latin typeface="Book Antiqua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13793" r:id="rId1"/>
  </p:sldLayoutIdLst>
  <p:hf hdr="0" ftr="0" dt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Book Antiqua" pitchFamily="18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Book Antiqua" pitchFamily="18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Book Antiqua" pitchFamily="18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Book Antiqua" pitchFamily="18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Book Antiqua" pitchFamily="18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Book Antiqua" pitchFamily="18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Book Antiqua" pitchFamily="18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Book Antiqu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Char char="•"/>
        <a:defRPr kumimoji="1"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950DF-CD20-6846-B942-C3FE0C0FE06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672CF-3E8F-2847-9E6D-9BC391C82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2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950DF-CD20-6846-B942-C3FE0C0FE064}" type="datetimeFigureOut">
              <a:rPr lang="en-US" smtClean="0"/>
              <a:t>3/26/2026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672CF-3E8F-2847-9E6D-9BC391C82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128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13808" r:id="rId1"/>
  </p:sldLayoutIdLst>
  <p:txStyles>
    <p:titleStyle>
      <a:lvl1pPr algn="l" defTabSz="761970" rtl="0" eaLnBrk="1" latinLnBrk="0" hangingPunct="1">
        <a:lnSpc>
          <a:spcPct val="90000"/>
        </a:lnSpc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0492" indent="-190492" algn="l" defTabSz="761970" rtl="0" eaLnBrk="1" latinLnBrk="0" hangingPunct="1">
        <a:lnSpc>
          <a:spcPct val="90000"/>
        </a:lnSpc>
        <a:spcBef>
          <a:spcPts val="83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1pPr>
      <a:lvl2pPr marL="57147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rot="21600000">
            <a:off x="-66790" y="2"/>
            <a:ext cx="12258790" cy="3434716"/>
            <a:chOff x="-20241" y="0"/>
            <a:chExt cx="7660481" cy="2862263"/>
          </a:xfrm>
        </p:grpSpPr>
        <p:sp>
          <p:nvSpPr>
            <p:cNvPr id="5" name="Freeform 5"/>
            <p:cNvSpPr/>
            <p:nvPr/>
          </p:nvSpPr>
          <p:spPr>
            <a:xfrm>
              <a:off x="-20241" y="0"/>
              <a:ext cx="7660481" cy="2862263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CA55EBA-A2A6-6AA6-F57D-19B7044FD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5323970" y="3388070"/>
            <a:ext cx="6868030" cy="38174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210CDA5-4483-ED15-AC54-0A6288F29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21407"/>
            <a:ext cx="6160115" cy="198270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600000">
            <a:off x="5323971" y="1"/>
            <a:ext cx="6877820" cy="410411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21600000">
            <a:off x="5353349" y="4544256"/>
            <a:ext cx="6848444" cy="1755428"/>
          </a:xfrm>
          <a:prstGeom prst="rect">
            <a:avLst/>
          </a:prstGeom>
        </p:spPr>
        <p:txBody>
          <a:bodyPr lIns="0" tIns="25920" rIns="0" bIns="0" rtlCol="0" anchor="ctr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pc="360">
                <a:solidFill>
                  <a:schemeClr val="bg1"/>
                </a:solidFill>
              </a:rPr>
              <a:t>From </a:t>
            </a:r>
            <a:r>
              <a:rPr lang="en-US" sz="3600" b="1" spc="360" err="1">
                <a:solidFill>
                  <a:schemeClr val="bg1"/>
                </a:solidFill>
              </a:rPr>
              <a:t>Payslip</a:t>
            </a:r>
            <a:r>
              <a:rPr lang="en-US" sz="3600" b="1" spc="360">
                <a:solidFill>
                  <a:schemeClr val="bg1"/>
                </a:solidFill>
              </a:rPr>
              <a:t> to Pension:</a:t>
            </a:r>
          </a:p>
          <a:p>
            <a:pPr algn="ctr"/>
            <a:r>
              <a:rPr lang="en-US" sz="3600" b="1" spc="360">
                <a:solidFill>
                  <a:schemeClr val="bg1"/>
                </a:solidFill>
              </a:rPr>
              <a:t>Life Course Impacts on Retirement Saving Among Low Earners Series </a:t>
            </a:r>
          </a:p>
        </p:txBody>
      </p:sp>
      <p:sp>
        <p:nvSpPr>
          <p:cNvPr id="12" name="TextBox 12"/>
          <p:cNvSpPr txBox="1"/>
          <p:nvPr/>
        </p:nvSpPr>
        <p:spPr>
          <a:xfrm rot="21600000">
            <a:off x="9792" y="2811160"/>
            <a:ext cx="5323969" cy="1188720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680"/>
              </a:lnSpc>
            </a:pPr>
            <a:r>
              <a:rPr lang="en-US" sz="8500" b="1">
                <a:solidFill>
                  <a:srgbClr val="FFFFFF">
                    <a:alpha val="100000"/>
                  </a:srgbClr>
                </a:solidFill>
              </a:rPr>
              <a:t>Welcome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 rot="21600000">
            <a:off x="-220733" y="-283645"/>
            <a:ext cx="3335809" cy="250185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9A1C62A-9388-83FB-60A9-B5A138480ED7}"/>
              </a:ext>
            </a:extLst>
          </p:cNvPr>
          <p:cNvSpPr txBox="1"/>
          <p:nvPr/>
        </p:nvSpPr>
        <p:spPr>
          <a:xfrm>
            <a:off x="-9794" y="6019509"/>
            <a:ext cx="5343557" cy="706654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680"/>
              </a:lnSpc>
            </a:pPr>
            <a:r>
              <a:rPr lang="en-US" sz="2000" b="1"/>
              <a:t>www.pensionspolicyinstitute.org.uk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6A2634-EDCE-8387-3C18-04BB885F9A47}"/>
              </a:ext>
            </a:extLst>
          </p:cNvPr>
          <p:cNvSpPr txBox="1"/>
          <p:nvPr/>
        </p:nvSpPr>
        <p:spPr>
          <a:xfrm>
            <a:off x="-1" y="4220422"/>
            <a:ext cx="5323971" cy="706654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680"/>
              </a:lnSpc>
            </a:pPr>
            <a:r>
              <a:rPr lang="en-US" sz="3200" b="1"/>
              <a:t>Wednesday 28 January 2026</a:t>
            </a:r>
          </a:p>
        </p:txBody>
      </p:sp>
    </p:spTree>
    <p:extLst>
      <p:ext uri="{BB962C8B-B14F-4D97-AF65-F5344CB8AC3E}">
        <p14:creationId xmlns:p14="http://schemas.microsoft.com/office/powerpoint/2010/main" val="162426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FAF0F-863D-E9B3-0638-4B088EA12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1026">
            <a:extLst>
              <a:ext uri="{FF2B5EF4-FFF2-40B4-BE49-F238E27FC236}">
                <a16:creationId xmlns:a16="http://schemas.microsoft.com/office/drawing/2014/main" id="{A140C0C0-E883-E65A-9649-6052D0C700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 sz="6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</p:txBody>
      </p:sp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DF17279B-53E6-F8F4-F9CA-78530FDAE7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F12056-EF75-D88A-B6FD-89CB00EC1372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6FA4BA1-8451-778D-E4D1-5F85047F22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9E5F94-FF04-4244-EC4F-EE6F3C161A9C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1E9A06-A078-AFB6-DAFA-2E521A2D9D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942462"/>
              </p:ext>
            </p:extLst>
          </p:nvPr>
        </p:nvGraphicFramePr>
        <p:xfrm>
          <a:off x="512064" y="1487779"/>
          <a:ext cx="10945371" cy="4546650"/>
        </p:xfrm>
        <a:graphic>
          <a:graphicData uri="http://schemas.openxmlformats.org/drawingml/2006/table">
            <a:tbl>
              <a:tblPr firstRow="1" firstCol="1" bandRow="1"/>
              <a:tblGrid>
                <a:gridCol w="2188830">
                  <a:extLst>
                    <a:ext uri="{9D8B030D-6E8A-4147-A177-3AD203B41FA5}">
                      <a16:colId xmlns:a16="http://schemas.microsoft.com/office/drawing/2014/main" val="657724243"/>
                    </a:ext>
                  </a:extLst>
                </a:gridCol>
                <a:gridCol w="2188830">
                  <a:extLst>
                    <a:ext uri="{9D8B030D-6E8A-4147-A177-3AD203B41FA5}">
                      <a16:colId xmlns:a16="http://schemas.microsoft.com/office/drawing/2014/main" val="2377462687"/>
                    </a:ext>
                  </a:extLst>
                </a:gridCol>
                <a:gridCol w="2188830">
                  <a:extLst>
                    <a:ext uri="{9D8B030D-6E8A-4147-A177-3AD203B41FA5}">
                      <a16:colId xmlns:a16="http://schemas.microsoft.com/office/drawing/2014/main" val="820227210"/>
                    </a:ext>
                  </a:extLst>
                </a:gridCol>
                <a:gridCol w="2188830">
                  <a:extLst>
                    <a:ext uri="{9D8B030D-6E8A-4147-A177-3AD203B41FA5}">
                      <a16:colId xmlns:a16="http://schemas.microsoft.com/office/drawing/2014/main" val="976482568"/>
                    </a:ext>
                  </a:extLst>
                </a:gridCol>
                <a:gridCol w="2190051">
                  <a:extLst>
                    <a:ext uri="{9D8B030D-6E8A-4147-A177-3AD203B41FA5}">
                      <a16:colId xmlns:a16="http://schemas.microsoft.com/office/drawing/2014/main" val="4156115103"/>
                    </a:ext>
                  </a:extLst>
                </a:gridCol>
              </a:tblGrid>
              <a:tr h="1136662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household income mother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 household income mother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Highly qualified woman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Precariously employed man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27447"/>
                  </a:ext>
                </a:extLst>
              </a:tr>
              <a:tr h="1704994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DC pot (or equivalent DC value of any DB)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£132,500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&lt;£10,000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£107,800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£107,600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8290967"/>
                  </a:ext>
                </a:extLst>
              </a:tr>
              <a:tr h="1704994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Annual retirement income at SPa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£19,300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£15,900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£17,500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£17,500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80770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35594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ED-E7C2-D314-C97C-351DB1E65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1026">
            <a:extLst>
              <a:ext uri="{FF2B5EF4-FFF2-40B4-BE49-F238E27FC236}">
                <a16:creationId xmlns:a16="http://schemas.microsoft.com/office/drawing/2014/main" id="{DE3FCC0C-05C0-A6A6-4EA3-28CA38A16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 sz="6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</a:p>
        </p:txBody>
      </p:sp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901A1DA4-6EE9-BE9E-0081-2FB8F3FA2D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7F5380-9F98-6AA1-B323-A1C6A5C80F13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F88627C-70D9-434E-447A-E23BAA543C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A1335F-D984-49C6-8C21-010CFDB3E682}"/>
              </a:ext>
            </a:extLst>
          </p:cNvPr>
          <p:cNvSpPr txBox="1"/>
          <p:nvPr/>
        </p:nvSpPr>
        <p:spPr>
          <a:xfrm>
            <a:off x="284084" y="1634437"/>
            <a:ext cx="113811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90% of contributions are made as high earners.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All profiles receive a full state pension, which is triple locked indefinitely.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AD2001-72D2-12E1-5693-D6FFA9BC9576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270198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57842-11D0-59FA-5381-7FD1241DD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F13FA6FF-96DB-3E8A-FED5-BFD649964A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AA9819-8FB7-25E5-9A88-3E8B0AE88E64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EA1EF6-84A5-57B8-B057-992E1AF9AAA4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F242D7FD-CC48-AD00-AC6D-659CD379DB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Basket of Goods Results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10120A5-70AE-1213-0686-EBA0FB453A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A563C70-7F60-8B9F-2BA1-F8F0FB1C84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890029"/>
              </p:ext>
            </p:extLst>
          </p:nvPr>
        </p:nvGraphicFramePr>
        <p:xfrm>
          <a:off x="502920" y="1634437"/>
          <a:ext cx="11384280" cy="4421988"/>
        </p:xfrm>
        <a:graphic>
          <a:graphicData uri="http://schemas.openxmlformats.org/drawingml/2006/table">
            <a:tbl>
              <a:tblPr firstRow="1" firstCol="1" bandRow="1"/>
              <a:tblGrid>
                <a:gridCol w="2276602">
                  <a:extLst>
                    <a:ext uri="{9D8B030D-6E8A-4147-A177-3AD203B41FA5}">
                      <a16:colId xmlns:a16="http://schemas.microsoft.com/office/drawing/2014/main" val="2324778709"/>
                    </a:ext>
                  </a:extLst>
                </a:gridCol>
                <a:gridCol w="2276602">
                  <a:extLst>
                    <a:ext uri="{9D8B030D-6E8A-4147-A177-3AD203B41FA5}">
                      <a16:colId xmlns:a16="http://schemas.microsoft.com/office/drawing/2014/main" val="1402073302"/>
                    </a:ext>
                  </a:extLst>
                </a:gridCol>
                <a:gridCol w="2276602">
                  <a:extLst>
                    <a:ext uri="{9D8B030D-6E8A-4147-A177-3AD203B41FA5}">
                      <a16:colId xmlns:a16="http://schemas.microsoft.com/office/drawing/2014/main" val="935859647"/>
                    </a:ext>
                  </a:extLst>
                </a:gridCol>
                <a:gridCol w="2276602">
                  <a:extLst>
                    <a:ext uri="{9D8B030D-6E8A-4147-A177-3AD203B41FA5}">
                      <a16:colId xmlns:a16="http://schemas.microsoft.com/office/drawing/2014/main" val="2618177819"/>
                    </a:ext>
                  </a:extLst>
                </a:gridCol>
                <a:gridCol w="2277872">
                  <a:extLst>
                    <a:ext uri="{9D8B030D-6E8A-4147-A177-3AD203B41FA5}">
                      <a16:colId xmlns:a16="http://schemas.microsoft.com/office/drawing/2014/main" val="1041396555"/>
                    </a:ext>
                  </a:extLst>
                </a:gridCol>
              </a:tblGrid>
              <a:tr h="1105497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household income mother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 household income mother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Highly qualified woman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Precariously employed man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288149"/>
                  </a:ext>
                </a:extLst>
              </a:tr>
              <a:tr h="1105497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Income in retirement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£19,300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£15,900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£17,500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£17,500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9633593"/>
                  </a:ext>
                </a:extLst>
              </a:tr>
              <a:tr h="1105497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of Minimum RLS (individual)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144%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119%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131%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131%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3870055"/>
                  </a:ext>
                </a:extLst>
              </a:tr>
              <a:tr h="1105497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of Moderate RLS (individual)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531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459285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4E08F-879D-53A1-E98A-61B5209AF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AB48BE98-0179-0EFE-2DF0-1A946D9985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51CC1F-B4F0-44F3-3F23-648FF4F32FBE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108FDE-71C7-63A0-1463-E169D40D4A50}"/>
              </a:ext>
            </a:extLst>
          </p:cNvPr>
          <p:cNvSpPr txBox="1"/>
          <p:nvPr/>
        </p:nvSpPr>
        <p:spPr>
          <a:xfrm>
            <a:off x="284084" y="1634437"/>
            <a:ext cx="113811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Favours those with highest overall pensions.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All hit Pensions UK’s minimum RLS, but in the case of the “low household income mother”, this depends on assumptions about the state pension.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610367-0764-1496-ECB9-EB718BE35BE6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00CAF329-5870-4EF9-A419-462BAEB0A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Basket of Goods Results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939A415-DEF0-9753-C05E-BFBE31B6C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0727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1B17E-F9A5-70FA-D91A-2CBD306CE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891B0FDA-61D7-7DCD-637C-ADF6858F8C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ED5AE0-2AB3-FCC2-95AC-C961D13D5B38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F423B6-29DF-D3AC-33DD-11D9D064626C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B8051C61-D6A5-8321-CB73-9C3867EFEF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Replacement Rate Results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796701A-1EFB-5279-BA13-5B5EAED3F7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1C5C9A-F4ED-257F-0F5D-FDDD2E973E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8268933"/>
              </p:ext>
            </p:extLst>
          </p:nvPr>
        </p:nvGraphicFramePr>
        <p:xfrm>
          <a:off x="304800" y="1634438"/>
          <a:ext cx="11660050" cy="4421987"/>
        </p:xfrm>
        <a:graphic>
          <a:graphicData uri="http://schemas.openxmlformats.org/drawingml/2006/table">
            <a:tbl>
              <a:tblPr firstRow="1" firstCol="1" bandRow="1"/>
              <a:tblGrid>
                <a:gridCol w="2331750">
                  <a:extLst>
                    <a:ext uri="{9D8B030D-6E8A-4147-A177-3AD203B41FA5}">
                      <a16:colId xmlns:a16="http://schemas.microsoft.com/office/drawing/2014/main" val="2508735116"/>
                    </a:ext>
                  </a:extLst>
                </a:gridCol>
                <a:gridCol w="2331750">
                  <a:extLst>
                    <a:ext uri="{9D8B030D-6E8A-4147-A177-3AD203B41FA5}">
                      <a16:colId xmlns:a16="http://schemas.microsoft.com/office/drawing/2014/main" val="1246457098"/>
                    </a:ext>
                  </a:extLst>
                </a:gridCol>
                <a:gridCol w="2331750">
                  <a:extLst>
                    <a:ext uri="{9D8B030D-6E8A-4147-A177-3AD203B41FA5}">
                      <a16:colId xmlns:a16="http://schemas.microsoft.com/office/drawing/2014/main" val="2183480357"/>
                    </a:ext>
                  </a:extLst>
                </a:gridCol>
                <a:gridCol w="2331750">
                  <a:extLst>
                    <a:ext uri="{9D8B030D-6E8A-4147-A177-3AD203B41FA5}">
                      <a16:colId xmlns:a16="http://schemas.microsoft.com/office/drawing/2014/main" val="3559330097"/>
                    </a:ext>
                  </a:extLst>
                </a:gridCol>
                <a:gridCol w="2333050">
                  <a:extLst>
                    <a:ext uri="{9D8B030D-6E8A-4147-A177-3AD203B41FA5}">
                      <a16:colId xmlns:a16="http://schemas.microsoft.com/office/drawing/2014/main" val="2876126433"/>
                    </a:ext>
                  </a:extLst>
                </a:gridCol>
              </a:tblGrid>
              <a:tr h="982664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 household income mother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Low household income mother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Highly qualified woman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Precariously employed man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927040"/>
                  </a:ext>
                </a:extLst>
              </a:tr>
              <a:tr h="1473996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Individual’s Income in retirement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£19,300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£15,900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£17,500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£17,500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346189"/>
                  </a:ext>
                </a:extLst>
              </a:tr>
              <a:tr h="491331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TRR Target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£22,800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£12,900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£25,400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£32,400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DA9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056218"/>
                  </a:ext>
                </a:extLst>
              </a:tr>
              <a:tr h="1473996"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  <a:buNone/>
                      </a:pPr>
                      <a:r>
                        <a:rPr lang="en-GB" sz="2400" b="1" kern="140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of income target provided by low earner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3365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124%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  <a:buNone/>
                      </a:pPr>
                      <a:r>
                        <a:rPr lang="en-GB" sz="2400" kern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54%</a:t>
                      </a:r>
                      <a:endParaRPr lang="en-GB" sz="2400" kern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D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577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105120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913EB-A87E-807C-8D52-50452BF7F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3CF5CE49-AEFA-8821-29B1-05E25FDB8E0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4A46A5-385F-68DB-15C7-BEAA4268CAA1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A972D7-8910-A8A3-25ED-71A9D5BB9583}"/>
              </a:ext>
            </a:extLst>
          </p:cNvPr>
          <p:cNvSpPr txBox="1"/>
          <p:nvPr/>
        </p:nvSpPr>
        <p:spPr>
          <a:xfrm>
            <a:off x="284084" y="1634437"/>
            <a:ext cx="1138117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All profiles these miss targets by themselves, except the low household income mother.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The high household income mother is very close, and almost certainly hits this target with a partner.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Profiles with low earnings earlier in life, and high incomes later, are furthest from hitting these targets.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2DBB6A-2FC1-744B-997A-D28F3B9E1C58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931F0972-985B-5DBD-7AB6-97D1039B58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Replacement Rate Results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D77FD54-9C20-C4C4-EDAA-4940ACCD30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05786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2A2B2-7B5F-22C4-3B23-6831C3E29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E95F9F7F-9B54-F5B8-2D8A-33FD57208A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B887DF-CC9E-3C5F-C0D9-72E9F4B8346B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2D6827-145C-E593-61B8-D2E7133F2B8A}"/>
              </a:ext>
            </a:extLst>
          </p:cNvPr>
          <p:cNvSpPr txBox="1"/>
          <p:nvPr/>
        </p:nvSpPr>
        <p:spPr>
          <a:xfrm>
            <a:off x="284084" y="1634437"/>
            <a:ext cx="113811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All profiles would be unlikely to afford renting in retirement.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Housing benefit was not modelled in this research.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0335A3-2131-E0D9-137B-3B0ADDF37B70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3837009D-6235-4D28-74C4-64FFC98A58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Housing concerns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DB31FCB-8377-015E-664A-C6711E21DD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76198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ABC40-1792-4F21-77C2-790D3925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ED093998-3EF3-DDDF-9A27-B8A39821B4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39BFDF-1481-1E99-3762-3FED32ED54B5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E12912-8902-9DB1-54E8-7C259E0A909C}"/>
              </a:ext>
            </a:extLst>
          </p:cNvPr>
          <p:cNvSpPr txBox="1"/>
          <p:nvPr/>
        </p:nvSpPr>
        <p:spPr>
          <a:xfrm>
            <a:off x="284084" y="1634437"/>
            <a:ext cx="113811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All profiles depend on a partner to some extent.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People who match these profiles are likely to retire with a partner but may be vulnerable to divorce or bereavement.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B758C0-F0CE-3CF6-BC14-950EB49FEB4A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66AD8C51-6C4C-74C0-C956-142721FADA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Retiring With a Partner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7982764-45D3-DE89-1D93-43E2CDD71B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96144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574D6-0C8D-C125-4AF4-5B0B7D456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8914855E-B34F-B7CF-2F79-7FE6C57E382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0EAA89-E091-D6C1-48CF-0ACC3AFE8973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0FF9FC-ABF2-001F-675D-4FF54316E720}"/>
              </a:ext>
            </a:extLst>
          </p:cNvPr>
          <p:cNvSpPr txBox="1"/>
          <p:nvPr/>
        </p:nvSpPr>
        <p:spPr>
          <a:xfrm>
            <a:off x="284084" y="1634437"/>
            <a:ext cx="113811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The “low household income mother” is likely to have periods of being unable work.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It is important that inability to work is recognized in order to qualify for maximum state pension eligibility.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4E0167-124F-D4BF-CE29-7E626A712BFF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675FA640-479A-6843-D3FF-30ACBFC05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Pension Eligibility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92FE872-0720-8858-1987-5A40514C32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07130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8D9B2-04B8-4F64-DA8D-DED66F97E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C9FEA539-B666-A1E0-3BCA-56CA2CA561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C436AB-D80E-5371-E7A1-C8AA74441E61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18AB95-8883-11B7-493F-BB2376DE2656}"/>
              </a:ext>
            </a:extLst>
          </p:cNvPr>
          <p:cNvSpPr txBox="1"/>
          <p:nvPr/>
        </p:nvSpPr>
        <p:spPr>
          <a:xfrm>
            <a:off x="284084" y="1634437"/>
            <a:ext cx="11381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The Lower Earnings Limit, and Trigger income, are not subject to fiscal drag.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BC85C3-C915-1C33-F6E1-1DCB0910D4E8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1026">
            <a:extLst>
              <a:ext uri="{FF2B5EF4-FFF2-40B4-BE49-F238E27FC236}">
                <a16:creationId xmlns:a16="http://schemas.microsoft.com/office/drawing/2014/main" id="{14462748-F7FD-8CDB-1CF6-613C6662BB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Modelling Assumptions</a:t>
            </a: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3DE49FB-DCFE-5B4D-FA98-BD2310F0E0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31661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0668000" cy="6858000"/>
            <a:chOff x="0" y="0"/>
            <a:chExt cx="7620000" cy="5715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7620000" cy="57150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5">
                <a:alpha val="100000"/>
              </a:srgbClr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TextBox 4"/>
          <p:cNvSpPr txBox="1"/>
          <p:nvPr/>
        </p:nvSpPr>
        <p:spPr>
          <a:xfrm rot="21600000">
            <a:off x="263331" y="329184"/>
            <a:ext cx="7036607" cy="1188720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80"/>
              </a:lnSpc>
            </a:pPr>
            <a:r>
              <a:rPr lang="en-US" sz="6000" b="1">
                <a:solidFill>
                  <a:srgbClr val="FFFFFF">
                    <a:alpha val="100000"/>
                  </a:srgbClr>
                </a:solidFill>
              </a:rPr>
              <a:t>Chair’s Welcome</a:t>
            </a:r>
          </a:p>
        </p:txBody>
      </p:sp>
      <p:grpSp>
        <p:nvGrpSpPr>
          <p:cNvPr id="6" name="Group 6"/>
          <p:cNvGrpSpPr/>
          <p:nvPr/>
        </p:nvGrpSpPr>
        <p:grpSpPr>
          <a:xfrm rot="21600000">
            <a:off x="7500460" y="2"/>
            <a:ext cx="4691538" cy="6892290"/>
            <a:chOff x="4980384" y="0"/>
            <a:chExt cx="2659856" cy="5743575"/>
          </a:xfrm>
        </p:grpSpPr>
        <p:sp>
          <p:nvSpPr>
            <p:cNvPr id="5" name="Freeform 5"/>
            <p:cNvSpPr/>
            <p:nvPr/>
          </p:nvSpPr>
          <p:spPr>
            <a:xfrm>
              <a:off x="4980384" y="0"/>
              <a:ext cx="2659856" cy="5743575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8FAB">
                <a:alpha val="100000"/>
              </a:srgbClr>
            </a:solid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8" name="Group 8"/>
          <p:cNvGrpSpPr/>
          <p:nvPr/>
        </p:nvGrpSpPr>
        <p:grpSpPr>
          <a:xfrm rot="21600000">
            <a:off x="7500461" y="2"/>
            <a:ext cx="4691539" cy="3434716"/>
            <a:chOff x="4980384" y="0"/>
            <a:chExt cx="2659856" cy="2862263"/>
          </a:xfrm>
        </p:grpSpPr>
        <p:sp>
          <p:nvSpPr>
            <p:cNvPr id="7" name="Freeform 7"/>
            <p:cNvSpPr/>
            <p:nvPr/>
          </p:nvSpPr>
          <p:spPr>
            <a:xfrm>
              <a:off x="4980384" y="0"/>
              <a:ext cx="2659856" cy="2862263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 rot="21600000">
            <a:off x="9239811" y="-70072"/>
            <a:ext cx="2952187" cy="221414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600000">
            <a:off x="9083275" y="4000500"/>
            <a:ext cx="1525905" cy="2286000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 rot="21600000">
            <a:off x="604839" y="2144069"/>
            <a:ext cx="5597819" cy="1783080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80"/>
              </a:lnSpc>
            </a:pPr>
            <a:r>
              <a:rPr lang="en-US" sz="4680" b="1">
                <a:solidFill>
                  <a:srgbClr val="FFFFFF">
                    <a:alpha val="100000"/>
                  </a:srgbClr>
                </a:solidFill>
              </a:rPr>
              <a:t>Dr Suzy Morrissey FCA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1C1423-DFE8-AF09-D69A-E0B8AE6AC9DD}"/>
              </a:ext>
            </a:extLst>
          </p:cNvPr>
          <p:cNvSpPr txBox="1"/>
          <p:nvPr/>
        </p:nvSpPr>
        <p:spPr>
          <a:xfrm rot="21600000">
            <a:off x="604839" y="3125659"/>
            <a:ext cx="6202657" cy="1783080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80"/>
              </a:lnSpc>
            </a:pPr>
            <a:r>
              <a:rPr lang="en-US" sz="3000" b="1">
                <a:solidFill>
                  <a:srgbClr val="FFFFFF">
                    <a:alpha val="100000"/>
                  </a:srgbClr>
                </a:solidFill>
              </a:rPr>
              <a:t>Deputy Director </a:t>
            </a:r>
          </a:p>
          <a:p>
            <a:pPr>
              <a:lnSpc>
                <a:spcPts val="4680"/>
              </a:lnSpc>
            </a:pPr>
            <a:r>
              <a:rPr lang="en-US" sz="3000" b="1">
                <a:solidFill>
                  <a:srgbClr val="FFFFFF">
                    <a:alpha val="100000"/>
                  </a:srgbClr>
                </a:solidFill>
              </a:rPr>
              <a:t>Pensions Policy Institute (PPI)</a:t>
            </a:r>
          </a:p>
        </p:txBody>
      </p:sp>
    </p:spTree>
    <p:extLst>
      <p:ext uri="{BB962C8B-B14F-4D97-AF65-F5344CB8AC3E}">
        <p14:creationId xmlns:p14="http://schemas.microsoft.com/office/powerpoint/2010/main" val="3348129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93B3D3-5693-0F7D-C6E5-8101CE128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33"/>
            <a:ext cx="12192000" cy="1425561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 extrusionH="63500" contourW="6350">
            <a:bevelT h="69850"/>
            <a:bevelB w="0"/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C21B12-3328-FCF3-1C34-7678CA1E234F}"/>
              </a:ext>
            </a:extLst>
          </p:cNvPr>
          <p:cNvSpPr txBox="1"/>
          <p:nvPr/>
        </p:nvSpPr>
        <p:spPr>
          <a:xfrm>
            <a:off x="65192" y="140595"/>
            <a:ext cx="12061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5486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Conclusions 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Picture 4" descr="Text, logo&#10;&#10;Description automatically generated">
            <a:extLst>
              <a:ext uri="{FF2B5EF4-FFF2-40B4-BE49-F238E27FC236}">
                <a16:creationId xmlns:a16="http://schemas.microsoft.com/office/drawing/2014/main" id="{04F69F51-465A-18B8-44E9-D84C94C2EE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0589" y="-132163"/>
            <a:ext cx="2506603" cy="18799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1EDCEA-65C1-C10A-0CB0-16220CB51909}"/>
              </a:ext>
            </a:extLst>
          </p:cNvPr>
          <p:cNvSpPr txBox="1"/>
          <p:nvPr/>
        </p:nvSpPr>
        <p:spPr>
          <a:xfrm>
            <a:off x="0" y="1874252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Some low earner profiles are vulnerable to “absolute” inadequacy.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n-US" sz="36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Some low earner profiles are vulnerable to “relative” inadequacy.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n-US" sz="36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600" b="1">
                <a:latin typeface="Calibri" panose="020F0502020204030204" pitchFamily="34" charset="0"/>
                <a:cs typeface="Calibri" panose="020F0502020204030204" pitchFamily="34" charset="0"/>
              </a:rPr>
              <a:t>Some low earner have adequate pensions, but only if assumptions about housing and partner pensions hold.</a:t>
            </a:r>
          </a:p>
        </p:txBody>
      </p:sp>
    </p:spTree>
    <p:extLst>
      <p:ext uri="{BB962C8B-B14F-4D97-AF65-F5344CB8AC3E}">
        <p14:creationId xmlns:p14="http://schemas.microsoft.com/office/powerpoint/2010/main" val="3311203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967AA3"/>
            </a:gs>
            <a:gs pos="17000">
              <a:srgbClr val="453F78"/>
            </a:gs>
            <a:gs pos="70000">
              <a:srgbClr val="967AA3"/>
            </a:gs>
            <a:gs pos="53000">
              <a:srgbClr val="E6B4CD"/>
            </a:gs>
            <a:gs pos="87000">
              <a:srgbClr val="453F78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rot="21600000">
            <a:off x="153312" y="107667"/>
            <a:ext cx="11901377" cy="6642666"/>
            <a:chOff x="-20241" y="0"/>
            <a:chExt cx="7660481" cy="2862263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-20241" y="0"/>
              <a:ext cx="7660481" cy="2862263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2" name="TextBox 12"/>
          <p:cNvSpPr txBox="1"/>
          <p:nvPr/>
        </p:nvSpPr>
        <p:spPr>
          <a:xfrm rot="21600000">
            <a:off x="-2" y="114823"/>
            <a:ext cx="12191999" cy="1188720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independent report by the </a:t>
            </a:r>
          </a:p>
          <a:p>
            <a:pPr algn="ctr"/>
            <a:r>
              <a:rPr lang="en-US" sz="5000" b="1">
                <a:solidFill>
                  <a:srgbClr val="99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Pensions Policy Institute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639D54-F3DC-4C60-6506-9C84763C9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867" y="1757313"/>
            <a:ext cx="3730886" cy="2798163"/>
          </a:xfrm>
          <a:prstGeom prst="rect">
            <a:avLst/>
          </a:prstGeom>
        </p:spPr>
      </p:pic>
      <p:pic>
        <p:nvPicPr>
          <p:cNvPr id="8" name="Picture 7" descr="A logo with text on it&#10;&#10;Description automatically generated">
            <a:extLst>
              <a:ext uri="{FF2B5EF4-FFF2-40B4-BE49-F238E27FC236}">
                <a16:creationId xmlns:a16="http://schemas.microsoft.com/office/drawing/2014/main" id="{DEF11480-11E8-4088-A87A-2AE248CC2D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2" y="3820746"/>
            <a:ext cx="4131927" cy="2922432"/>
          </a:xfrm>
          <a:prstGeom prst="rect">
            <a:avLst/>
          </a:prstGeom>
        </p:spPr>
      </p:pic>
      <p:sp>
        <p:nvSpPr>
          <p:cNvPr id="3" name="TextBox 12">
            <a:extLst>
              <a:ext uri="{FF2B5EF4-FFF2-40B4-BE49-F238E27FC236}">
                <a16:creationId xmlns:a16="http://schemas.microsoft.com/office/drawing/2014/main" id="{35F5E203-06FF-DC45-AF31-C91027532C98}"/>
              </a:ext>
            </a:extLst>
          </p:cNvPr>
          <p:cNvSpPr txBox="1"/>
          <p:nvPr/>
        </p:nvSpPr>
        <p:spPr>
          <a:xfrm rot="21600000">
            <a:off x="3871213" y="4754937"/>
            <a:ext cx="7885079" cy="894389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500" b="1">
                <a:solidFill>
                  <a:srgbClr val="453F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project has been funded by the Nuffield Foundation, but the views expressed are those of the authors and not necessarily the Foundation.</a:t>
            </a:r>
            <a:r>
              <a:rPr lang="en-US" sz="2500" b="1">
                <a:solidFill>
                  <a:srgbClr val="453F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230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0668000" cy="6858000"/>
            <a:chOff x="0" y="0"/>
            <a:chExt cx="7620000" cy="5715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7620000" cy="57150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53F78">
                <a:alpha val="100000"/>
              </a:srgbClr>
            </a:solidFill>
          </p:spPr>
          <p:txBody>
            <a:bodyPr/>
            <a:lstStyle/>
            <a:p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 rot="21600000">
            <a:off x="7500460" y="2"/>
            <a:ext cx="4691538" cy="6892290"/>
            <a:chOff x="4980384" y="0"/>
            <a:chExt cx="2659856" cy="5743575"/>
          </a:xfrm>
          <a:solidFill>
            <a:srgbClr val="E6B4CD"/>
          </a:solidFill>
        </p:grpSpPr>
        <p:sp>
          <p:nvSpPr>
            <p:cNvPr id="4" name="Freeform 4"/>
            <p:cNvSpPr/>
            <p:nvPr/>
          </p:nvSpPr>
          <p:spPr>
            <a:xfrm>
              <a:off x="4980384" y="0"/>
              <a:ext cx="2659856" cy="5743575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 rot="21600000">
            <a:off x="7500461" y="2"/>
            <a:ext cx="4691539" cy="3434716"/>
            <a:chOff x="4980384" y="0"/>
            <a:chExt cx="2659856" cy="2862263"/>
          </a:xfrm>
        </p:grpSpPr>
        <p:sp>
          <p:nvSpPr>
            <p:cNvPr id="6" name="Freeform 6"/>
            <p:cNvSpPr/>
            <p:nvPr/>
          </p:nvSpPr>
          <p:spPr>
            <a:xfrm>
              <a:off x="4980384" y="0"/>
              <a:ext cx="2659856" cy="2862263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  <p:txBody>
            <a:bodyPr/>
            <a:lstStyle/>
            <a:p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 rot="21600000">
            <a:off x="9295869" y="-191851"/>
            <a:ext cx="3021860" cy="2266396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21600000">
            <a:off x="122547" y="35306"/>
            <a:ext cx="7252184" cy="731520"/>
          </a:xfrm>
          <a:prstGeom prst="rect">
            <a:avLst/>
          </a:prstGeom>
        </p:spPr>
        <p:txBody>
          <a:bodyPr lIns="0" tIns="432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>
                <a:solidFill>
                  <a:srgbClr val="FFFFFF">
                    <a:alpha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Today’s Roundtable</a:t>
            </a:r>
          </a:p>
        </p:txBody>
      </p:sp>
      <p:sp>
        <p:nvSpPr>
          <p:cNvPr id="11" name="TextBox 11"/>
          <p:cNvSpPr txBox="1"/>
          <p:nvPr/>
        </p:nvSpPr>
        <p:spPr>
          <a:xfrm rot="21600000">
            <a:off x="122547" y="1228512"/>
            <a:ext cx="7041822" cy="1371600"/>
          </a:xfrm>
          <a:prstGeom prst="rect">
            <a:avLst/>
          </a:prstGeom>
        </p:spPr>
        <p:txBody>
          <a:bodyPr lIns="0" tIns="3024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>
                <a:solidFill>
                  <a:srgbClr val="E89C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roundtable is the official launch of the third part of the “</a:t>
            </a:r>
            <a:r>
              <a:rPr lang="en-US" sz="2800" b="1">
                <a:solidFill>
                  <a:srgbClr val="E89C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Pensions to </a:t>
            </a:r>
            <a:r>
              <a:rPr lang="en-US" sz="2800" b="1" err="1">
                <a:solidFill>
                  <a:srgbClr val="E89C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Payslip</a:t>
            </a:r>
            <a:r>
              <a:rPr lang="en-US" sz="2800" b="1">
                <a:solidFill>
                  <a:srgbClr val="E89C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Life Course Impacts on Retirement Saving Among Low Earners” </a:t>
            </a:r>
            <a:r>
              <a:rPr lang="en-US" sz="2800">
                <a:solidFill>
                  <a:srgbClr val="E89C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series</a:t>
            </a:r>
          </a:p>
          <a:p>
            <a:pPr algn="ctr"/>
            <a:endParaRPr lang="en-US" sz="2592">
              <a:solidFill>
                <a:srgbClr val="FFFFFF">
                  <a:alpha val="10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592">
              <a:solidFill>
                <a:srgbClr val="FFFFFF">
                  <a:alpha val="10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2400" b="1">
                <a:solidFill>
                  <a:schemeClr val="bg1"/>
                </a:solidFill>
              </a:rPr>
              <a:t>Part Three: Projection of Retirement Outcomes for Low Earners</a:t>
            </a:r>
            <a:r>
              <a:rPr lang="en-US" sz="2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explores the practicality of saving by exploring life courses that represent different groups within the low earning population.</a:t>
            </a:r>
            <a:endParaRPr lang="en-US" sz="2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592">
                <a:solidFill>
                  <a:srgbClr val="FFFFFF">
                    <a:alpha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600000">
            <a:off x="7628855" y="3915927"/>
            <a:ext cx="4434748" cy="249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592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0668000" cy="6858000"/>
            <a:chOff x="0" y="0"/>
            <a:chExt cx="7620000" cy="5715000"/>
          </a:xfrm>
        </p:grpSpPr>
        <p:sp>
          <p:nvSpPr>
            <p:cNvPr id="2" name="Freeform 2"/>
            <p:cNvSpPr/>
            <p:nvPr/>
          </p:nvSpPr>
          <p:spPr>
            <a:xfrm>
              <a:off x="0" y="0"/>
              <a:ext cx="7620000" cy="5715000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3365">
                <a:alpha val="100000"/>
              </a:srgbClr>
            </a:solidFill>
          </p:spPr>
          <p:txBody>
            <a:bodyPr/>
            <a:lstStyle/>
            <a:p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" name="TextBox 4"/>
          <p:cNvSpPr txBox="1"/>
          <p:nvPr/>
        </p:nvSpPr>
        <p:spPr>
          <a:xfrm rot="21600000">
            <a:off x="253789" y="204647"/>
            <a:ext cx="5597819" cy="1188720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80"/>
              </a:lnSpc>
            </a:pPr>
            <a:r>
              <a:rPr lang="en-US" sz="6000" b="1">
                <a:solidFill>
                  <a:srgbClr val="FFFFFF">
                    <a:alpha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Findings</a:t>
            </a:r>
          </a:p>
        </p:txBody>
      </p:sp>
      <p:grpSp>
        <p:nvGrpSpPr>
          <p:cNvPr id="6" name="Group 6"/>
          <p:cNvGrpSpPr/>
          <p:nvPr/>
        </p:nvGrpSpPr>
        <p:grpSpPr>
          <a:xfrm rot="21600000">
            <a:off x="7500461" y="2"/>
            <a:ext cx="4691539" cy="6892290"/>
            <a:chOff x="4980384" y="0"/>
            <a:chExt cx="2659856" cy="5743575"/>
          </a:xfrm>
        </p:grpSpPr>
        <p:sp>
          <p:nvSpPr>
            <p:cNvPr id="5" name="Freeform 5"/>
            <p:cNvSpPr/>
            <p:nvPr/>
          </p:nvSpPr>
          <p:spPr>
            <a:xfrm>
              <a:off x="4980384" y="0"/>
              <a:ext cx="2659856" cy="5743575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8FAB">
                <a:alpha val="100000"/>
              </a:srgbClr>
            </a:solidFill>
          </p:spPr>
          <p:txBody>
            <a:bodyPr/>
            <a:lstStyle/>
            <a:p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 rot="21600000">
            <a:off x="7500461" y="2"/>
            <a:ext cx="4691539" cy="3434716"/>
            <a:chOff x="4980384" y="0"/>
            <a:chExt cx="2659856" cy="2862263"/>
          </a:xfrm>
        </p:grpSpPr>
        <p:sp>
          <p:nvSpPr>
            <p:cNvPr id="7" name="Freeform 7"/>
            <p:cNvSpPr/>
            <p:nvPr/>
          </p:nvSpPr>
          <p:spPr>
            <a:xfrm>
              <a:off x="4980384" y="0"/>
              <a:ext cx="2659856" cy="2862263"/>
            </a:xfrm>
            <a:custGeom>
              <a:avLst/>
              <a:gdLst/>
              <a:ahLst/>
              <a:cxnLst/>
              <a:rect l="0" t="0" r="0" b="0"/>
              <a:pathLst>
                <a:path w="304800" h="304800">
                  <a:moveTo>
                    <a:pt x="0" y="0"/>
                  </a:moveTo>
                  <a:lnTo>
                    <a:pt x="0" y="304800"/>
                  </a:lnTo>
                  <a:lnTo>
                    <a:pt x="304800" y="304800"/>
                  </a:lnTo>
                  <a:lnTo>
                    <a:pt x="304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>
                <a:alpha val="100000"/>
              </a:srgbClr>
            </a:solidFill>
          </p:spPr>
          <p:txBody>
            <a:bodyPr/>
            <a:lstStyle/>
            <a:p>
              <a:endParaRPr lang="en-GB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 rot="21600000">
            <a:off x="9252537" y="-181787"/>
            <a:ext cx="2939464" cy="220459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600000">
            <a:off x="8869667" y="3865071"/>
            <a:ext cx="2214889" cy="25625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F585F7F-F8EB-3A88-8F6F-F276EDFFBAFA}"/>
              </a:ext>
            </a:extLst>
          </p:cNvPr>
          <p:cNvSpPr txBox="1"/>
          <p:nvPr/>
        </p:nvSpPr>
        <p:spPr>
          <a:xfrm rot="21600000">
            <a:off x="604839" y="2144069"/>
            <a:ext cx="5597819" cy="1783080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80"/>
              </a:lnSpc>
            </a:pPr>
            <a:r>
              <a:rPr lang="en-US" sz="4680" b="1">
                <a:solidFill>
                  <a:srgbClr val="FFFFFF">
                    <a:alpha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John Upton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6B48B1-9252-95CF-24C6-F11C0BE6ECFA}"/>
              </a:ext>
            </a:extLst>
          </p:cNvPr>
          <p:cNvSpPr txBox="1"/>
          <p:nvPr/>
        </p:nvSpPr>
        <p:spPr>
          <a:xfrm rot="21600000">
            <a:off x="604839" y="3125659"/>
            <a:ext cx="5597819" cy="1783080"/>
          </a:xfrm>
          <a:prstGeom prst="rect">
            <a:avLst/>
          </a:prstGeom>
        </p:spPr>
        <p:txBody>
          <a:bodyPr lIns="0" tIns="64800" rIns="0" bIns="0" rtlCol="0" anchor="t"/>
          <a:lstStyle>
            <a:defPPr>
              <a:defRPr lang="en-US"/>
            </a:defPPr>
            <a:lvl1pPr marL="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algn="l" defTabSz="548640" rtl="0" eaLnBrk="1" latinLnBrk="0" hangingPunct="1"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680"/>
              </a:lnSpc>
            </a:pPr>
            <a:r>
              <a:rPr lang="en-US" sz="3000" b="1">
                <a:solidFill>
                  <a:srgbClr val="FFFFFF">
                    <a:alpha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Policy Analyst</a:t>
            </a:r>
          </a:p>
          <a:p>
            <a:pPr>
              <a:lnSpc>
                <a:spcPts val="4680"/>
              </a:lnSpc>
            </a:pPr>
            <a:r>
              <a:rPr lang="en-US" sz="3000" b="1">
                <a:solidFill>
                  <a:srgbClr val="FFFFFF">
                    <a:alpha val="10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Pensions Policy Institute (PPI)</a:t>
            </a:r>
          </a:p>
        </p:txBody>
      </p:sp>
    </p:spTree>
    <p:extLst>
      <p:ext uri="{BB962C8B-B14F-4D97-AF65-F5344CB8AC3E}">
        <p14:creationId xmlns:p14="http://schemas.microsoft.com/office/powerpoint/2010/main" val="1991072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016D4-F085-659E-0580-9EE94494F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1026">
            <a:extLst>
              <a:ext uri="{FF2B5EF4-FFF2-40B4-BE49-F238E27FC236}">
                <a16:creationId xmlns:a16="http://schemas.microsoft.com/office/drawing/2014/main" id="{9724EC03-1410-50C2-6120-FC1FCAA1E4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 sz="6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Recap</a:t>
            </a:r>
          </a:p>
        </p:txBody>
      </p:sp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15B5F9AE-78C5-E9B1-751E-B22E4C1A56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1344A0-5BF4-1DD3-6D91-1CB63DBF8B0A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1046001-4E79-123C-44B3-3A5FB6B781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3456E2-779F-F03A-48DD-807F91CA6954}"/>
              </a:ext>
            </a:extLst>
          </p:cNvPr>
          <p:cNvSpPr txBox="1"/>
          <p:nvPr/>
        </p:nvSpPr>
        <p:spPr>
          <a:xfrm>
            <a:off x="284084" y="1634437"/>
            <a:ext cx="113811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This project explores persistent low earning by building a career “roadmap”, defined by the variables that predict low earning.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>
                <a:latin typeface="Calibri" panose="020F0502020204030204" pitchFamily="34" charset="0"/>
                <a:cs typeface="Calibri" panose="020F0502020204030204" pitchFamily="34" charset="0"/>
              </a:rPr>
              <a:t>The previous publication explored:</a:t>
            </a:r>
          </a:p>
          <a:p>
            <a:pPr marL="914400" lvl="1" indent="-457200">
              <a:buClr>
                <a:srgbClr val="453F78"/>
              </a:buClr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Population wide estimates of persistent low earning.</a:t>
            </a:r>
          </a:p>
          <a:p>
            <a:pPr marL="914400" lvl="1" indent="-457200">
              <a:buClr>
                <a:srgbClr val="453F78"/>
              </a:buClr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Working life affordability of saving for individual profiles.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This publication explores retirement outcomes for these profiles.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E7C0B5-1F2B-86F4-2965-5F4C64E1CA49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30605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0DCF-4C57-C442-5EDA-D384B6494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1026">
            <a:extLst>
              <a:ext uri="{FF2B5EF4-FFF2-40B4-BE49-F238E27FC236}">
                <a16:creationId xmlns:a16="http://schemas.microsoft.com/office/drawing/2014/main" id="{62C21B41-DFA9-0D77-E83B-2F92A45865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145342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 sz="6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Profiles</a:t>
            </a:r>
          </a:p>
        </p:txBody>
      </p:sp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254A5DA7-BF38-A67B-4997-6CD55767FC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7FA17D-FD1A-EF09-50FB-F6576C9A8223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261A6A0-577D-262B-E6C3-D4F7D690D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D06B86-5E6F-3B65-625E-EA0A66E8E084}"/>
              </a:ext>
            </a:extLst>
          </p:cNvPr>
          <p:cNvSpPr txBox="1"/>
          <p:nvPr/>
        </p:nvSpPr>
        <p:spPr>
          <a:xfrm>
            <a:off x="284084" y="1634437"/>
            <a:ext cx="113811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>
                <a:latin typeface="Calibri" panose="020F0502020204030204" pitchFamily="34" charset="0"/>
                <a:cs typeface="Calibri" panose="020F0502020204030204" pitchFamily="34" charset="0"/>
              </a:rPr>
              <a:t>Mother, </a:t>
            </a:r>
            <a:r>
              <a:rPr lang="en-US" sz="3000">
                <a:solidFill>
                  <a:srgbClr val="453F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a high household income throughout life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>
                <a:latin typeface="Calibri" panose="020F0502020204030204" pitchFamily="34" charset="0"/>
                <a:cs typeface="Calibri" panose="020F0502020204030204" pitchFamily="34" charset="0"/>
              </a:rPr>
              <a:t>Mother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>
                <a:solidFill>
                  <a:srgbClr val="453F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a low household income throughout life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>
                <a:latin typeface="Calibri" panose="020F0502020204030204" pitchFamily="34" charset="0"/>
                <a:cs typeface="Calibri" panose="020F0502020204030204" pitchFamily="34" charset="0"/>
              </a:rPr>
              <a:t>Highly qualified woman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>
                <a:solidFill>
                  <a:srgbClr val="453F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low earnings in her twenties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 b="1">
                <a:latin typeface="Calibri" panose="020F0502020204030204" pitchFamily="34" charset="0"/>
                <a:cs typeface="Calibri" panose="020F0502020204030204" pitchFamily="34" charset="0"/>
              </a:rPr>
              <a:t>Precariously employed man</a:t>
            </a: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000">
                <a:solidFill>
                  <a:srgbClr val="453F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without financial security to contribute in his twenties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7B3B32-E64F-AB21-CC9F-E517D75D2FB0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95551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915C6-C532-93D3-3F6E-6E1AE1506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1026">
            <a:extLst>
              <a:ext uri="{FF2B5EF4-FFF2-40B4-BE49-F238E27FC236}">
                <a16:creationId xmlns:a16="http://schemas.microsoft.com/office/drawing/2014/main" id="{4C0E89DB-31F9-7C91-37AC-E05A2D4F74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 sz="6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Individual Modelling</a:t>
            </a:r>
          </a:p>
        </p:txBody>
      </p:sp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FD5D0AC2-0DBF-6878-4450-ECC15C791D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67C962-F3DD-2DC0-B6F0-63E1ECA5598A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BA31AC8-D277-B913-CD6E-192555CC4F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D3917D-886B-9C7D-77E1-D64B448E20E6}"/>
              </a:ext>
            </a:extLst>
          </p:cNvPr>
          <p:cNvSpPr txBox="1"/>
          <p:nvPr/>
        </p:nvSpPr>
        <p:spPr>
          <a:xfrm>
            <a:off x="284084" y="1634437"/>
            <a:ext cx="1138117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PPI Individual Model captures current policy and future projections.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Models a full life lived under current policy, demographic conditions, etc.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Factors in information about each profile, such as income and contribution rate.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F47970-DFFE-D8C4-A7B6-7CBE37E5F15C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940315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27128-89D1-065B-BB4A-67F16A14D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1026">
            <a:extLst>
              <a:ext uri="{FF2B5EF4-FFF2-40B4-BE49-F238E27FC236}">
                <a16:creationId xmlns:a16="http://schemas.microsoft.com/office/drawing/2014/main" id="{BFB804B5-D6C9-0CD6-038E-1E3252509F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-95713"/>
            <a:ext cx="11048214" cy="17301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 sz="6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Adequacy Measures</a:t>
            </a:r>
          </a:p>
        </p:txBody>
      </p:sp>
      <p:sp>
        <p:nvSpPr>
          <p:cNvPr id="329732" name="Slide Number Placeholder 2">
            <a:extLst>
              <a:ext uri="{FF2B5EF4-FFF2-40B4-BE49-F238E27FC236}">
                <a16:creationId xmlns:a16="http://schemas.microsoft.com/office/drawing/2014/main" id="{8D3F4404-389E-DBE0-1C5E-BE3394999A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800">
                <a:solidFill>
                  <a:schemeClr val="tx1"/>
                </a:solidFill>
                <a:latin typeface="Book Antiqua" panose="0204060205030503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5000"/>
              <a:buChar char="•"/>
              <a:defRPr kumimoji="1" sz="2600">
                <a:solidFill>
                  <a:schemeClr val="tx1"/>
                </a:solidFill>
                <a:latin typeface="Book Antiqua" panose="0204060205030503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400">
                <a:solidFill>
                  <a:schemeClr val="tx1"/>
                </a:solidFill>
                <a:latin typeface="Book Antiqua" panose="0204060205030503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100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Char char="•"/>
              <a:defRPr kumimoji="1" sz="2000">
                <a:solidFill>
                  <a:schemeClr val="tx1"/>
                </a:solidFill>
                <a:latin typeface="Book Antiqua" panose="0204060205030503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A1FCCCA-6B26-412F-A544-F0B874AB35C8}" type="slidenum">
              <a:rPr lang="en-GB" altLang="en-US" sz="1400">
                <a:solidFill>
                  <a:schemeClr val="hlin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GB" altLang="en-US" sz="1400">
              <a:solidFill>
                <a:schemeClr val="hlin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F8883F-50E4-E681-DB24-D9701985F0E8}"/>
              </a:ext>
            </a:extLst>
          </p:cNvPr>
          <p:cNvSpPr txBox="1"/>
          <p:nvPr/>
        </p:nvSpPr>
        <p:spPr>
          <a:xfrm>
            <a:off x="9223899" y="230819"/>
            <a:ext cx="205961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1480C21-B063-29FE-DC75-AAACDF14F1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74" y="99108"/>
            <a:ext cx="2100377" cy="12569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4F40A7-0EA6-AD86-9122-E19C14EFA4D6}"/>
              </a:ext>
            </a:extLst>
          </p:cNvPr>
          <p:cNvSpPr txBox="1"/>
          <p:nvPr/>
        </p:nvSpPr>
        <p:spPr>
          <a:xfrm>
            <a:off x="284084" y="1634437"/>
            <a:ext cx="113811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“Basket of goods”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000">
                <a:solidFill>
                  <a:srgbClr val="453F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Pensions UK Retirement Living Standards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300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3000">
                <a:latin typeface="Calibri" panose="020F0502020204030204" pitchFamily="34" charset="0"/>
                <a:cs typeface="Calibri" panose="020F0502020204030204" pitchFamily="34" charset="0"/>
              </a:rPr>
              <a:t>Replacement Rates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3000">
                <a:solidFill>
                  <a:srgbClr val="453F7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used by the Turner Commission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650B38-8092-2EBF-DAA6-58895B2B5D21}"/>
              </a:ext>
            </a:extLst>
          </p:cNvPr>
          <p:cNvSpPr txBox="1"/>
          <p:nvPr/>
        </p:nvSpPr>
        <p:spPr>
          <a:xfrm>
            <a:off x="0" y="6334793"/>
            <a:ext cx="12192000" cy="584775"/>
          </a:xfrm>
          <a:prstGeom prst="rect">
            <a:avLst/>
          </a:prstGeom>
          <a:gradFill flip="none" rotWithShape="1">
            <a:gsLst>
              <a:gs pos="14000">
                <a:srgbClr val="993366"/>
              </a:gs>
              <a:gs pos="62000">
                <a:srgbClr val="7E7EB3"/>
              </a:gs>
              <a:gs pos="40000">
                <a:srgbClr val="C78FAB"/>
              </a:gs>
              <a:gs pos="76000">
                <a:srgbClr val="453F78"/>
              </a:gs>
              <a:gs pos="94000">
                <a:srgbClr val="605775"/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453F78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				</a:t>
            </a:r>
            <a:endParaRPr kumimoji="0" lang="en-GB" sz="3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177065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1_Custom Design">
  <a:themeElements>
    <a:clrScheme name="Custom 2">
      <a:dk1>
        <a:srgbClr val="993366"/>
      </a:dk1>
      <a:lt1>
        <a:srgbClr val="FFFFFF"/>
      </a:lt1>
      <a:dk2>
        <a:srgbClr val="FFFFFF"/>
      </a:dk2>
      <a:lt2>
        <a:srgbClr val="FFFFFF"/>
      </a:lt2>
      <a:accent1>
        <a:srgbClr val="6B2347"/>
      </a:accent1>
      <a:accent2>
        <a:srgbClr val="331E36"/>
      </a:accent2>
      <a:accent3>
        <a:srgbClr val="453F78"/>
      </a:accent3>
      <a:accent4>
        <a:srgbClr val="993365"/>
      </a:accent4>
      <a:accent5>
        <a:srgbClr val="C78FAB"/>
      </a:accent5>
      <a:accent6>
        <a:srgbClr val="B6BCED"/>
      </a:accent6>
      <a:hlink>
        <a:srgbClr val="993366"/>
      </a:hlink>
      <a:folHlink>
        <a:srgbClr val="954F72"/>
      </a:folHlink>
    </a:clrScheme>
    <a:fontScheme name="Custom 1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 Presentation Pack" id="{A56EF1FB-66EB-4262-8A29-899E01F9DF37}" vid="{3D574368-84D3-4CDC-9C4A-9307FF76BBFC}"/>
    </a:ext>
  </a:extLst>
</a:theme>
</file>

<file path=ppt/theme/theme2.xml><?xml version="1.0" encoding="utf-8"?>
<a:theme xmlns:a="http://schemas.openxmlformats.org/drawingml/2006/main" name="8_Custom Design">
  <a:themeElements>
    <a:clrScheme name="Custom 2">
      <a:dk1>
        <a:srgbClr val="993366"/>
      </a:dk1>
      <a:lt1>
        <a:srgbClr val="FFFFFF"/>
      </a:lt1>
      <a:dk2>
        <a:srgbClr val="FFFFFF"/>
      </a:dk2>
      <a:lt2>
        <a:srgbClr val="FFFFFF"/>
      </a:lt2>
      <a:accent1>
        <a:srgbClr val="6B2347"/>
      </a:accent1>
      <a:accent2>
        <a:srgbClr val="331E36"/>
      </a:accent2>
      <a:accent3>
        <a:srgbClr val="453F78"/>
      </a:accent3>
      <a:accent4>
        <a:srgbClr val="993365"/>
      </a:accent4>
      <a:accent5>
        <a:srgbClr val="C78FAB"/>
      </a:accent5>
      <a:accent6>
        <a:srgbClr val="B6BCED"/>
      </a:accent6>
      <a:hlink>
        <a:srgbClr val="993366"/>
      </a:hlink>
      <a:folHlink>
        <a:srgbClr val="954F72"/>
      </a:folHlink>
    </a:clrScheme>
    <a:fontScheme name="Custom 1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 Presentation Pack" id="{A56EF1FB-66EB-4262-8A29-899E01F9DF37}" vid="{8244D3A4-9C2C-4AC9-8A3A-90792D5F9FA2}"/>
    </a:ext>
  </a:extLst>
</a:theme>
</file>

<file path=ppt/theme/theme3.xml><?xml version="1.0" encoding="utf-8"?>
<a:theme xmlns:a="http://schemas.openxmlformats.org/drawingml/2006/main" name="1_Custom Design">
  <a:themeElements>
    <a:clrScheme name="Custom 2">
      <a:dk1>
        <a:srgbClr val="993366"/>
      </a:dk1>
      <a:lt1>
        <a:srgbClr val="FFFFFF"/>
      </a:lt1>
      <a:dk2>
        <a:srgbClr val="FFFFFF"/>
      </a:dk2>
      <a:lt2>
        <a:srgbClr val="FFFFFF"/>
      </a:lt2>
      <a:accent1>
        <a:srgbClr val="6B2347"/>
      </a:accent1>
      <a:accent2>
        <a:srgbClr val="331E36"/>
      </a:accent2>
      <a:accent3>
        <a:srgbClr val="453F78"/>
      </a:accent3>
      <a:accent4>
        <a:srgbClr val="993365"/>
      </a:accent4>
      <a:accent5>
        <a:srgbClr val="C78FAB"/>
      </a:accent5>
      <a:accent6>
        <a:srgbClr val="B6BCED"/>
      </a:accent6>
      <a:hlink>
        <a:srgbClr val="993366"/>
      </a:hlink>
      <a:folHlink>
        <a:srgbClr val="954F72"/>
      </a:folHlink>
    </a:clrScheme>
    <a:fontScheme name="Custom 1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 Presentation Pack" id="{A56EF1FB-66EB-4262-8A29-899E01F9DF37}" vid="{98186816-0736-4659-B7A4-4C0D4BBD466A}"/>
    </a:ext>
  </a:extLst>
</a:theme>
</file>

<file path=ppt/theme/theme4.xml><?xml version="1.0" encoding="utf-8"?>
<a:theme xmlns:a="http://schemas.openxmlformats.org/drawingml/2006/main" name="PPI Presentation and chart template">
  <a:themeElements>
    <a:clrScheme name="">
      <a:dk1>
        <a:srgbClr val="993366"/>
      </a:dk1>
      <a:lt1>
        <a:srgbClr val="FFFFFF"/>
      </a:lt1>
      <a:dk2>
        <a:srgbClr val="993366"/>
      </a:dk2>
      <a:lt2>
        <a:srgbClr val="010000"/>
      </a:lt2>
      <a:accent1>
        <a:srgbClr val="663300"/>
      </a:accent1>
      <a:accent2>
        <a:srgbClr val="993366"/>
      </a:accent2>
      <a:accent3>
        <a:srgbClr val="FFFFFF"/>
      </a:accent3>
      <a:accent4>
        <a:srgbClr val="822A56"/>
      </a:accent4>
      <a:accent5>
        <a:srgbClr val="B8ADAA"/>
      </a:accent5>
      <a:accent6>
        <a:srgbClr val="8A2D5C"/>
      </a:accent6>
      <a:hlink>
        <a:srgbClr val="993366"/>
      </a:hlink>
      <a:folHlink>
        <a:srgbClr val="993366"/>
      </a:folHlink>
    </a:clrScheme>
    <a:fontScheme name="PPI Presentation Template June06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888B0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7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GB" sz="48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PPI Presentation Template June06 1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I Presentation Template June06 2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0099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008A"/>
        </a:accent6>
        <a:hlink>
          <a:srgbClr val="800000"/>
        </a:hlink>
        <a:folHlink>
          <a:srgbClr val="00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I Presentation Template June06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I Presentation Template June06 4">
        <a:dk1>
          <a:srgbClr val="993366"/>
        </a:dk1>
        <a:lt1>
          <a:srgbClr val="FFFFFF"/>
        </a:lt1>
        <a:dk2>
          <a:srgbClr val="993366"/>
        </a:dk2>
        <a:lt2>
          <a:srgbClr val="010000"/>
        </a:lt2>
        <a:accent1>
          <a:srgbClr val="FF99FF"/>
        </a:accent1>
        <a:accent2>
          <a:srgbClr val="FFFFCC"/>
        </a:accent2>
        <a:accent3>
          <a:srgbClr val="FFFFFF"/>
        </a:accent3>
        <a:accent4>
          <a:srgbClr val="822A56"/>
        </a:accent4>
        <a:accent5>
          <a:srgbClr val="FFCAFF"/>
        </a:accent5>
        <a:accent6>
          <a:srgbClr val="E7E7B9"/>
        </a:accent6>
        <a:hlink>
          <a:srgbClr val="FF9966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I Presentation Template June06 5">
        <a:dk1>
          <a:srgbClr val="993366"/>
        </a:dk1>
        <a:lt1>
          <a:srgbClr val="FFFFFF"/>
        </a:lt1>
        <a:dk2>
          <a:srgbClr val="993366"/>
        </a:dk2>
        <a:lt2>
          <a:srgbClr val="010000"/>
        </a:lt2>
        <a:accent1>
          <a:srgbClr val="663300"/>
        </a:accent1>
        <a:accent2>
          <a:srgbClr val="CC0000"/>
        </a:accent2>
        <a:accent3>
          <a:srgbClr val="FFFFFF"/>
        </a:accent3>
        <a:accent4>
          <a:srgbClr val="822A56"/>
        </a:accent4>
        <a:accent5>
          <a:srgbClr val="B8ADAA"/>
        </a:accent5>
        <a:accent6>
          <a:srgbClr val="B90000"/>
        </a:accent6>
        <a:hlink>
          <a:srgbClr val="CC66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Standard Presentation Pack" id="{A56EF1FB-66EB-4262-8A29-899E01F9DF37}" vid="{91CBB3AF-F6D6-4CE5-ACF0-D980219F92D9}"/>
    </a:ext>
  </a:extLst>
</a:theme>
</file>

<file path=ppt/theme/theme5.xml><?xml version="1.0" encoding="utf-8"?>
<a:theme xmlns:a="http://schemas.openxmlformats.org/drawingml/2006/main" name="Office Theme">
  <a:themeElements>
    <a:clrScheme name="PPI Colour Palle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93365"/>
      </a:accent1>
      <a:accent2>
        <a:srgbClr val="453F78"/>
      </a:accent2>
      <a:accent3>
        <a:srgbClr val="B6BCED"/>
      </a:accent3>
      <a:accent4>
        <a:srgbClr val="C78FAB"/>
      </a:accent4>
      <a:accent5>
        <a:srgbClr val="21A0AB"/>
      </a:accent5>
      <a:accent6>
        <a:srgbClr val="E89C21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ndard Presentation Pack" id="{A56EF1FB-66EB-4262-8A29-899E01F9DF37}" vid="{02E33BE9-5719-4C4A-A2B1-7DC132DF0179}"/>
    </a:ext>
  </a:extLst>
</a:theme>
</file>

<file path=ppt/theme/theme6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58578099545E40BBDF8B4FB084421C" ma:contentTypeVersion="11" ma:contentTypeDescription="Create a new document." ma:contentTypeScope="" ma:versionID="118c51d16c658a0a71a4d10543062526">
  <xsd:schema xmlns:xsd="http://www.w3.org/2001/XMLSchema" xmlns:xs="http://www.w3.org/2001/XMLSchema" xmlns:p="http://schemas.microsoft.com/office/2006/metadata/properties" xmlns:ns2="f97546f6-d978-45fa-9171-55a74c2ab749" xmlns:ns3="6d83af74-c34a-4935-b4c3-41f3d5b6c01b" targetNamespace="http://schemas.microsoft.com/office/2006/metadata/properties" ma:root="true" ma:fieldsID="24ab302e102235fc4a33f3cf705c24fd" ns2:_="" ns3:_="">
    <xsd:import namespace="f97546f6-d978-45fa-9171-55a74c2ab749"/>
    <xsd:import namespace="6d83af74-c34a-4935-b4c3-41f3d5b6c01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7546f6-d978-45fa-9171-55a74c2ab7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b8e7f6a4-f37e-49d9-940d-e56ff067180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3af74-c34a-4935-b4c3-41f3d5b6c01b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be0d2864-b15d-45fb-a604-16779df81e5d}" ma:internalName="TaxCatchAll" ma:showField="CatchAllData" ma:web="6d83af74-c34a-4935-b4c3-41f3d5b6c01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3af74-c34a-4935-b4c3-41f3d5b6c01b" xsi:nil="true"/>
    <lcf76f155ced4ddcb4097134ff3c332f xmlns="f97546f6-d978-45fa-9171-55a74c2ab74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9EB5AE4-E069-4CD2-B46C-23A03C5F3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EAD6F5-81D1-429B-A7A8-0CE03726B105}">
  <ds:schemaRefs>
    <ds:schemaRef ds:uri="6d83af74-c34a-4935-b4c3-41f3d5b6c01b"/>
    <ds:schemaRef ds:uri="f97546f6-d978-45fa-9171-55a74c2ab74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2157D1C-B916-473D-BB4A-6F83D56B1572}">
  <ds:schemaRefs>
    <ds:schemaRef ds:uri="6d83af74-c34a-4935-b4c3-41f3d5b6c01b"/>
    <ds:schemaRef ds:uri="f97546f6-d978-45fa-9171-55a74c2ab74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Standard Presentation Pack</Template>
  <TotalTime>0</TotalTime>
  <Words>1055</Words>
  <Application>Microsoft Office PowerPoint</Application>
  <PresentationFormat>Widescreen</PresentationFormat>
  <Paragraphs>214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Arial</vt:lpstr>
      <vt:lpstr>Book Antiqua</vt:lpstr>
      <vt:lpstr>Calibri</vt:lpstr>
      <vt:lpstr>Calibri Light</vt:lpstr>
      <vt:lpstr>Courier New</vt:lpstr>
      <vt:lpstr>Times New Roman</vt:lpstr>
      <vt:lpstr>Wingdings</vt:lpstr>
      <vt:lpstr>1_Custom Design</vt:lpstr>
      <vt:lpstr>8_Custom Design</vt:lpstr>
      <vt:lpstr>1_Custom Design</vt:lpstr>
      <vt:lpstr>PPI Presentation and chart template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Recap</vt:lpstr>
      <vt:lpstr>Profiles</vt:lpstr>
      <vt:lpstr>Individual Modelling</vt:lpstr>
      <vt:lpstr>Adequacy Measures</vt:lpstr>
      <vt:lpstr>Results</vt:lpstr>
      <vt:lpstr>Results</vt:lpstr>
      <vt:lpstr>Basket of Goods Results</vt:lpstr>
      <vt:lpstr>Basket of Goods Results</vt:lpstr>
      <vt:lpstr>Replacement Rate Results</vt:lpstr>
      <vt:lpstr>Replacement Rate Results</vt:lpstr>
      <vt:lpstr>Housing concerns</vt:lpstr>
      <vt:lpstr>Retiring With a Partner</vt:lpstr>
      <vt:lpstr>State Pension Eligibility</vt:lpstr>
      <vt:lpstr>Modelling Assumptions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Baker</dc:creator>
  <cp:lastModifiedBy>Danielle Elliott</cp:lastModifiedBy>
  <cp:revision>3</cp:revision>
  <cp:lastPrinted>2019-03-21T10:13:16Z</cp:lastPrinted>
  <dcterms:created xsi:type="dcterms:W3CDTF">2023-07-28T12:18:38Z</dcterms:created>
  <dcterms:modified xsi:type="dcterms:W3CDTF">2026-03-26T13:50:52Z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0x0101006958578099545E40BBDF8B4FB084421C</vt:lpwstr>
  </property>
  <property fmtid="{D5CDD505-2E9C-101B-9397-08002B2CF9AE}" pid="3" name="Order">
    <vt:r8>800700</vt:r8>
  </property>
  <property fmtid="{D5CDD505-2E9C-101B-9397-08002B2CF9AE}" pid="4" name="MediaServiceImageTags">
    <vt:lpwstr/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</Properties>
</file>