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2" r:id="rId1"/>
    <p:sldMasterId id="2147483664" r:id="rId2"/>
    <p:sldMasterId id="2147483676" r:id="rId3"/>
    <p:sldMasterId id="2147483703" r:id="rId4"/>
    <p:sldMasterId id="2147483739" r:id="rId5"/>
    <p:sldMasterId id="2147483757" r:id="rId6"/>
    <p:sldMasterId id="2147483759" r:id="rId7"/>
    <p:sldMasterId id="2147483761" r:id="rId8"/>
    <p:sldMasterId id="2147483763" r:id="rId9"/>
    <p:sldMasterId id="2147483765" r:id="rId10"/>
    <p:sldMasterId id="2147483767" r:id="rId11"/>
    <p:sldMasterId id="2147483769" r:id="rId12"/>
  </p:sldMasterIdLst>
  <p:notesMasterIdLst>
    <p:notesMasterId r:id="rId40"/>
  </p:notesMasterIdLst>
  <p:handoutMasterIdLst>
    <p:handoutMasterId r:id="rId41"/>
  </p:handoutMasterIdLst>
  <p:sldIdLst>
    <p:sldId id="392" r:id="rId13"/>
    <p:sldId id="387" r:id="rId14"/>
    <p:sldId id="461" r:id="rId15"/>
    <p:sldId id="478" r:id="rId16"/>
    <p:sldId id="474" r:id="rId17"/>
    <p:sldId id="475" r:id="rId18"/>
    <p:sldId id="482" r:id="rId19"/>
    <p:sldId id="484" r:id="rId20"/>
    <p:sldId id="483" r:id="rId21"/>
    <p:sldId id="485" r:id="rId22"/>
    <p:sldId id="486" r:id="rId23"/>
    <p:sldId id="487" r:id="rId24"/>
    <p:sldId id="488" r:id="rId25"/>
    <p:sldId id="489" r:id="rId26"/>
    <p:sldId id="491" r:id="rId27"/>
    <p:sldId id="492" r:id="rId28"/>
    <p:sldId id="493" r:id="rId29"/>
    <p:sldId id="494" r:id="rId30"/>
    <p:sldId id="495" r:id="rId31"/>
    <p:sldId id="496" r:id="rId32"/>
    <p:sldId id="497" r:id="rId33"/>
    <p:sldId id="479" r:id="rId34"/>
    <p:sldId id="480" r:id="rId35"/>
    <p:sldId id="429" r:id="rId36"/>
    <p:sldId id="463" r:id="rId37"/>
    <p:sldId id="464" r:id="rId38"/>
    <p:sldId id="465" r:id="rId3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CBF350-66DF-4DEB-BADC-D49995D19E61}">
          <p14:sldIdLst>
            <p14:sldId id="392"/>
            <p14:sldId id="387"/>
            <p14:sldId id="461"/>
            <p14:sldId id="478"/>
            <p14:sldId id="474"/>
            <p14:sldId id="475"/>
            <p14:sldId id="482"/>
            <p14:sldId id="484"/>
            <p14:sldId id="483"/>
            <p14:sldId id="485"/>
            <p14:sldId id="486"/>
            <p14:sldId id="487"/>
            <p14:sldId id="488"/>
            <p14:sldId id="489"/>
            <p14:sldId id="491"/>
            <p14:sldId id="492"/>
            <p14:sldId id="493"/>
            <p14:sldId id="494"/>
            <p14:sldId id="495"/>
            <p14:sldId id="496"/>
            <p14:sldId id="497"/>
            <p14:sldId id="479"/>
            <p14:sldId id="480"/>
          </p14:sldIdLst>
        </p14:section>
        <p14:section name="Untitled Section" id="{D7207E85-C5B2-49F8-BE63-19E266799E71}">
          <p14:sldIdLst>
            <p14:sldId id="429"/>
            <p14:sldId id="463"/>
            <p14:sldId id="464"/>
            <p14:sldId id="465"/>
          </p14:sldIdLst>
        </p14:section>
      </p14:sectionLst>
    </p:ext>
    <p:ext uri="{EFAFB233-063F-42B5-8137-9DF3F51BA10A}">
      <p15:sldGuideLst xmlns:p15="http://schemas.microsoft.com/office/powerpoint/2012/main">
        <p15:guide id="1" orient="horz" pos="1117" userDrawn="1">
          <p15:clr>
            <a:srgbClr val="A4A3A4"/>
          </p15:clr>
        </p15:guide>
        <p15:guide id="2" pos="45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uheshi" initials="SL" lastIdx="1" clrIdx="0">
    <p:extLst>
      <p:ext uri="{19B8F6BF-5375-455C-9EA6-DF929625EA0E}">
        <p15:presenceInfo xmlns:p15="http://schemas.microsoft.com/office/powerpoint/2012/main" userId="S-1-5-21-2077008920-2717665233-3482461161-3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003300"/>
    <a:srgbClr val="453F78"/>
    <a:srgbClr val="E4AEC9"/>
    <a:srgbClr val="C44C88"/>
    <a:srgbClr val="E6B4CD"/>
    <a:srgbClr val="FFFFFF"/>
    <a:srgbClr val="CB6196"/>
    <a:srgbClr val="000000"/>
    <a:srgbClr val="652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3" autoAdjust="0"/>
    <p:restoredTop sz="75769" autoAdjust="0"/>
  </p:normalViewPr>
  <p:slideViewPr>
    <p:cSldViewPr>
      <p:cViewPr varScale="1">
        <p:scale>
          <a:sx n="74" d="100"/>
          <a:sy n="74" d="100"/>
        </p:scale>
        <p:origin x="726" y="66"/>
      </p:cViewPr>
      <p:guideLst>
        <p:guide orient="horz" pos="1117"/>
        <p:guide pos="45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1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cat>
            <c:strRef>
              <c:f>Sheet1!$A$2:$A$5</c:f>
              <c:strCache>
                <c:ptCount val="4"/>
                <c:pt idx="0">
                  <c:v>12-99</c:v>
                </c:pt>
                <c:pt idx="1">
                  <c:v>100-999</c:v>
                </c:pt>
                <c:pt idx="2">
                  <c:v>1000-4999</c:v>
                </c:pt>
                <c:pt idx="3">
                  <c:v>5000+</c:v>
                </c:pt>
              </c:strCache>
            </c:strRef>
          </c:cat>
          <c:val>
            <c:numRef>
              <c:f>Sheet1!$B$2:$B$5</c:f>
              <c:numCache>
                <c:formatCode>#,##0</c:formatCode>
                <c:ptCount val="4"/>
                <c:pt idx="0">
                  <c:v>841975.30864197528</c:v>
                </c:pt>
                <c:pt idx="1">
                  <c:v>13279166.666666666</c:v>
                </c:pt>
                <c:pt idx="2">
                  <c:v>62318181.81818182</c:v>
                </c:pt>
                <c:pt idx="3">
                  <c:v>550811111.11111116</c:v>
                </c:pt>
              </c:numCache>
            </c:numRef>
          </c:val>
          <c:extLst xmlns:c16r2="http://schemas.microsoft.com/office/drawing/2015/06/chart">
            <c:ext xmlns:c16="http://schemas.microsoft.com/office/drawing/2014/chart" uri="{C3380CC4-5D6E-409C-BE32-E72D297353CC}">
              <c16:uniqueId val="{00000000-F713-49AB-B805-8EF23D6A18AF}"/>
            </c:ext>
          </c:extLst>
        </c:ser>
        <c:dLbls>
          <c:showLegendKey val="0"/>
          <c:showVal val="0"/>
          <c:showCatName val="0"/>
          <c:showSerName val="0"/>
          <c:showPercent val="0"/>
          <c:showBubbleSize val="0"/>
        </c:dLbls>
        <c:gapWidth val="219"/>
        <c:overlap val="-27"/>
        <c:axId val="354781200"/>
        <c:axId val="354779520"/>
      </c:barChart>
      <c:catAx>
        <c:axId val="35478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779520"/>
        <c:crosses val="autoZero"/>
        <c:auto val="1"/>
        <c:lblAlgn val="ctr"/>
        <c:lblOffset val="100"/>
        <c:noMultiLvlLbl val="0"/>
      </c:catAx>
      <c:valAx>
        <c:axId val="354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781200"/>
        <c:crosses val="autoZero"/>
        <c:crossBetween val="between"/>
        <c:dispUnits>
          <c:builtInUnit val="millions"/>
          <c:dispUnitsLbl>
            <c:layout>
              <c:manualLayout>
                <c:xMode val="edge"/>
                <c:yMode val="edge"/>
                <c:x val="1.5046296296296295E-2"/>
                <c:y val="3.8400667438067873E-2"/>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Average AUM  Millions/ £</a:t>
                  </a:r>
                  <a:endParaRPr lang="en-GB" dirty="0"/>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cat>
            <c:strRef>
              <c:f>Sheet1!$A$2:$A$5</c:f>
              <c:strCache>
                <c:ptCount val="4"/>
                <c:pt idx="0">
                  <c:v>12-99</c:v>
                </c:pt>
                <c:pt idx="1">
                  <c:v>100-999</c:v>
                </c:pt>
                <c:pt idx="2">
                  <c:v>1000-4999</c:v>
                </c:pt>
                <c:pt idx="3">
                  <c:v>5000+</c:v>
                </c:pt>
              </c:strCache>
            </c:strRef>
          </c:cat>
          <c:val>
            <c:numRef>
              <c:f>Sheet1!$B$2:$B$5</c:f>
              <c:numCache>
                <c:formatCode>General</c:formatCode>
                <c:ptCount val="4"/>
                <c:pt idx="0">
                  <c:v>8312342.5692695212</c:v>
                </c:pt>
                <c:pt idx="1">
                  <c:v>56449605.972625472</c:v>
                </c:pt>
                <c:pt idx="2">
                  <c:v>339920948.61660081</c:v>
                </c:pt>
                <c:pt idx="3">
                  <c:v>3150948509.4850945</c:v>
                </c:pt>
              </c:numCache>
            </c:numRef>
          </c:val>
          <c:extLst xmlns:c16r2="http://schemas.microsoft.com/office/drawing/2015/06/chart">
            <c:ext xmlns:c16="http://schemas.microsoft.com/office/drawing/2014/chart" uri="{C3380CC4-5D6E-409C-BE32-E72D297353CC}">
              <c16:uniqueId val="{00000000-6072-4958-B56F-BA15F3775F09}"/>
            </c:ext>
          </c:extLst>
        </c:ser>
        <c:dLbls>
          <c:showLegendKey val="0"/>
          <c:showVal val="0"/>
          <c:showCatName val="0"/>
          <c:showSerName val="0"/>
          <c:showPercent val="0"/>
          <c:showBubbleSize val="0"/>
        </c:dLbls>
        <c:gapWidth val="219"/>
        <c:overlap val="-27"/>
        <c:axId val="354780640"/>
        <c:axId val="354776720"/>
      </c:barChart>
      <c:catAx>
        <c:axId val="3547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776720"/>
        <c:crosses val="autoZero"/>
        <c:auto val="1"/>
        <c:lblAlgn val="ctr"/>
        <c:lblOffset val="100"/>
        <c:noMultiLvlLbl val="0"/>
      </c:catAx>
      <c:valAx>
        <c:axId val="35477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780640"/>
        <c:crosses val="autoZero"/>
        <c:crossBetween val="between"/>
        <c:dispUnits>
          <c:builtInUnit val="millions"/>
          <c:dispUnitsLbl>
            <c:layout>
              <c:manualLayout>
                <c:xMode val="edge"/>
                <c:yMode val="edge"/>
                <c:x val="1.5046296296296295E-2"/>
                <c:y val="3.8400667438067873E-2"/>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Average AUM  Millions/ £</a:t>
                  </a:r>
                  <a:endParaRPr lang="en-GB" dirty="0"/>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23" tIns="45711" rIns="91423" bIns="45711"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8475"/>
          </a:xfrm>
          <a:prstGeom prst="rect">
            <a:avLst/>
          </a:prstGeom>
        </p:spPr>
        <p:txBody>
          <a:bodyPr vert="horz" lIns="91423" tIns="45711" rIns="91423" bIns="45711" rtlCol="0"/>
          <a:lstStyle>
            <a:lvl1pPr algn="r">
              <a:defRPr sz="1200"/>
            </a:lvl1pPr>
          </a:lstStyle>
          <a:p>
            <a:r>
              <a:rPr lang="en-US" dirty="0"/>
              <a:t>08/05/2018</a:t>
            </a:r>
            <a:endParaRPr lang="en-GB" dirty="0"/>
          </a:p>
        </p:txBody>
      </p:sp>
      <p:sp>
        <p:nvSpPr>
          <p:cNvPr id="4" name="Footer Placeholder 3"/>
          <p:cNvSpPr>
            <a:spLocks noGrp="1"/>
          </p:cNvSpPr>
          <p:nvPr>
            <p:ph type="ftr" sz="quarter" idx="2"/>
          </p:nvPr>
        </p:nvSpPr>
        <p:spPr>
          <a:xfrm>
            <a:off x="0" y="9429751"/>
            <a:ext cx="2946400" cy="498475"/>
          </a:xfrm>
          <a:prstGeom prst="rect">
            <a:avLst/>
          </a:prstGeom>
        </p:spPr>
        <p:txBody>
          <a:bodyPr vert="horz" lIns="91423" tIns="45711" rIns="91423" bIns="457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1"/>
            <a:ext cx="2946400" cy="498475"/>
          </a:xfrm>
          <a:prstGeom prst="rect">
            <a:avLst/>
          </a:prstGeom>
        </p:spPr>
        <p:txBody>
          <a:bodyPr vert="horz" lIns="91423" tIns="45711" rIns="91423" bIns="45711" rtlCol="0" anchor="b"/>
          <a:lstStyle>
            <a:lvl1pPr algn="r">
              <a:defRPr sz="1200"/>
            </a:lvl1pPr>
          </a:lstStyle>
          <a:p>
            <a:fld id="{1299C83C-2CCD-4D5E-BA86-1E1347DC4D40}" type="slidenum">
              <a:rPr lang="en-GB" smtClean="0"/>
              <a:t>‹#›</a:t>
            </a:fld>
            <a:endParaRPr lang="en-GB" dirty="0"/>
          </a:p>
        </p:txBody>
      </p:sp>
    </p:spTree>
    <p:extLst>
      <p:ext uri="{BB962C8B-B14F-4D97-AF65-F5344CB8AC3E}">
        <p14:creationId xmlns:p14="http://schemas.microsoft.com/office/powerpoint/2010/main" val="42168502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23" tIns="45711" rIns="91423" bIns="45711" rtlCol="0"/>
          <a:lstStyle>
            <a:lvl1pPr algn="l">
              <a:defRPr sz="1200"/>
            </a:lvl1pPr>
          </a:lstStyle>
          <a:p>
            <a:endParaRPr lang="en-GB" dirty="0"/>
          </a:p>
        </p:txBody>
      </p:sp>
      <p:sp>
        <p:nvSpPr>
          <p:cNvPr id="3" name="Date Placeholder 2"/>
          <p:cNvSpPr>
            <a:spLocks noGrp="1"/>
          </p:cNvSpPr>
          <p:nvPr>
            <p:ph type="dt" idx="1"/>
          </p:nvPr>
        </p:nvSpPr>
        <p:spPr>
          <a:xfrm>
            <a:off x="3849688" y="1"/>
            <a:ext cx="2946400" cy="498475"/>
          </a:xfrm>
          <a:prstGeom prst="rect">
            <a:avLst/>
          </a:prstGeom>
        </p:spPr>
        <p:txBody>
          <a:bodyPr vert="horz" lIns="91423" tIns="45711" rIns="91423" bIns="45711" rtlCol="0"/>
          <a:lstStyle>
            <a:lvl1pPr algn="r">
              <a:defRPr sz="1200"/>
            </a:lvl1pPr>
          </a:lstStyle>
          <a:p>
            <a:r>
              <a:rPr lang="en-US" dirty="0"/>
              <a:t>08/05/2018</a:t>
            </a:r>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3" tIns="45711" rIns="91423" bIns="45711" rtlCol="0" anchor="ctr"/>
          <a:lstStyle/>
          <a:p>
            <a:endParaRPr lang="en-GB" dirty="0"/>
          </a:p>
        </p:txBody>
      </p:sp>
      <p:sp>
        <p:nvSpPr>
          <p:cNvPr id="5" name="Notes Placeholder 4"/>
          <p:cNvSpPr>
            <a:spLocks noGrp="1"/>
          </p:cNvSpPr>
          <p:nvPr>
            <p:ph type="body" sz="quarter" idx="3"/>
          </p:nvPr>
        </p:nvSpPr>
        <p:spPr>
          <a:xfrm>
            <a:off x="679450" y="4778376"/>
            <a:ext cx="5438775" cy="3908425"/>
          </a:xfrm>
          <a:prstGeom prst="rect">
            <a:avLst/>
          </a:prstGeom>
        </p:spPr>
        <p:txBody>
          <a:bodyPr vert="horz" lIns="91423" tIns="45711" rIns="91423"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1"/>
            <a:ext cx="2946400" cy="498475"/>
          </a:xfrm>
          <a:prstGeom prst="rect">
            <a:avLst/>
          </a:prstGeom>
        </p:spPr>
        <p:txBody>
          <a:bodyPr vert="horz" lIns="91423" tIns="45711" rIns="91423" bIns="4571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23" tIns="45711" rIns="91423" bIns="45711" rtlCol="0" anchor="b"/>
          <a:lstStyle>
            <a:lvl1pPr algn="r">
              <a:defRPr sz="1200"/>
            </a:lvl1pPr>
          </a:lstStyle>
          <a:p>
            <a:fld id="{C424AD18-F555-437B-88C5-4E9F9B48A180}" type="slidenum">
              <a:rPr lang="en-GB" smtClean="0"/>
              <a:t>‹#›</a:t>
            </a:fld>
            <a:endParaRPr lang="en-GB" dirty="0"/>
          </a:p>
        </p:txBody>
      </p:sp>
    </p:spTree>
    <p:extLst>
      <p:ext uri="{BB962C8B-B14F-4D97-AF65-F5344CB8AC3E}">
        <p14:creationId xmlns:p14="http://schemas.microsoft.com/office/powerpoint/2010/main" val="129991951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1</a:t>
            </a:fld>
            <a:endParaRPr lang="en-GB" dirty="0"/>
          </a:p>
        </p:txBody>
      </p:sp>
    </p:spTree>
    <p:extLst>
      <p:ext uri="{BB962C8B-B14F-4D97-AF65-F5344CB8AC3E}">
        <p14:creationId xmlns:p14="http://schemas.microsoft.com/office/powerpoint/2010/main" val="298464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10</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138940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11</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235765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12</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385510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13</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142826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14</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305376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22</a:t>
            </a:fld>
            <a:endParaRPr lang="en-GB" dirty="0"/>
          </a:p>
        </p:txBody>
      </p:sp>
    </p:spTree>
    <p:extLst>
      <p:ext uri="{BB962C8B-B14F-4D97-AF65-F5344CB8AC3E}">
        <p14:creationId xmlns:p14="http://schemas.microsoft.com/office/powerpoint/2010/main" val="4227750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23</a:t>
            </a:fld>
            <a:endParaRPr lang="en-GB" dirty="0"/>
          </a:p>
        </p:txBody>
      </p:sp>
    </p:spTree>
    <p:extLst>
      <p:ext uri="{BB962C8B-B14F-4D97-AF65-F5344CB8AC3E}">
        <p14:creationId xmlns:p14="http://schemas.microsoft.com/office/powerpoint/2010/main" val="151150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24</a:t>
            </a:fld>
            <a:endParaRPr lang="en-GB" dirty="0"/>
          </a:p>
        </p:txBody>
      </p:sp>
    </p:spTree>
    <p:extLst>
      <p:ext uri="{BB962C8B-B14F-4D97-AF65-F5344CB8AC3E}">
        <p14:creationId xmlns:p14="http://schemas.microsoft.com/office/powerpoint/2010/main" val="353999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25</a:t>
            </a:fld>
            <a:endParaRPr lang="en-GB" dirty="0"/>
          </a:p>
        </p:txBody>
      </p:sp>
    </p:spTree>
    <p:extLst>
      <p:ext uri="{BB962C8B-B14F-4D97-AF65-F5344CB8AC3E}">
        <p14:creationId xmlns:p14="http://schemas.microsoft.com/office/powerpoint/2010/main" val="332578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26</a:t>
            </a:fld>
            <a:endParaRPr lang="en-GB" dirty="0"/>
          </a:p>
        </p:txBody>
      </p:sp>
    </p:spTree>
    <p:extLst>
      <p:ext uri="{BB962C8B-B14F-4D97-AF65-F5344CB8AC3E}">
        <p14:creationId xmlns:p14="http://schemas.microsoft.com/office/powerpoint/2010/main" val="32705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a:t>
            </a:fld>
            <a:endParaRPr lang="en-GB" dirty="0"/>
          </a:p>
        </p:txBody>
      </p:sp>
    </p:spTree>
    <p:extLst>
      <p:ext uri="{BB962C8B-B14F-4D97-AF65-F5344CB8AC3E}">
        <p14:creationId xmlns:p14="http://schemas.microsoft.com/office/powerpoint/2010/main" val="325145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27</a:t>
            </a:fld>
            <a:endParaRPr lang="en-GB" dirty="0"/>
          </a:p>
        </p:txBody>
      </p:sp>
    </p:spTree>
    <p:extLst>
      <p:ext uri="{BB962C8B-B14F-4D97-AF65-F5344CB8AC3E}">
        <p14:creationId xmlns:p14="http://schemas.microsoft.com/office/powerpoint/2010/main" val="102492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3</a:t>
            </a:fld>
            <a:endParaRPr lang="en-GB" dirty="0"/>
          </a:p>
        </p:txBody>
      </p:sp>
    </p:spTree>
    <p:extLst>
      <p:ext uri="{BB962C8B-B14F-4D97-AF65-F5344CB8AC3E}">
        <p14:creationId xmlns:p14="http://schemas.microsoft.com/office/powerpoint/2010/main" val="278538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4</a:t>
            </a:fld>
            <a:endParaRPr lang="en-GB" dirty="0"/>
          </a:p>
        </p:txBody>
      </p:sp>
    </p:spTree>
    <p:extLst>
      <p:ext uri="{BB962C8B-B14F-4D97-AF65-F5344CB8AC3E}">
        <p14:creationId xmlns:p14="http://schemas.microsoft.com/office/powerpoint/2010/main" val="362191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5B37A508-9BB2-4EB1-8740-22E9CF859C7E}" type="slidenum">
              <a:rPr lang="en-GB" altLang="en-US" sz="1200"/>
              <a:pPr/>
              <a:t>5</a:t>
            </a:fld>
            <a:endParaRPr lang="en-GB"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dirty="0" smtClean="0"/>
              <a:t>Slide 3 simply multiplies</a:t>
            </a:r>
            <a:r>
              <a:rPr lang="en-US" altLang="en-US" baseline="0" dirty="0" smtClean="0"/>
              <a:t> the percentage of people ceasing contributions, by the RIY each will have borne according to the period before they stooped paying in. So, working from the base of people who </a:t>
            </a:r>
            <a:r>
              <a:rPr lang="en-US" altLang="en-US" u="sng" baseline="0" dirty="0" smtClean="0"/>
              <a:t>started</a:t>
            </a:r>
            <a:r>
              <a:rPr lang="en-US" altLang="en-US" u="none" baseline="0" dirty="0" smtClean="0"/>
              <a:t> a personal pension, if, in year 1, 13% bore an RIY of 90%, against the total population that equals 13% x 90% = 11.7%.  In year 2, 10% of people bore 50% = 5%, year 3 9% x 25% 2.25%, and so on. Adding those up gives something more than 15%, but it felt safer to leave a margin for error.  Someone who actually stayed through to the full 25 year term bore about 1.5% to 1.75% (which I will go to my tomb believing is decent value for a </a:t>
            </a:r>
            <a:r>
              <a:rPr lang="en-US" altLang="en-US" i="1" u="none" baseline="0" dirty="0" smtClean="0"/>
              <a:t>voluntary</a:t>
            </a:r>
            <a:r>
              <a:rPr lang="en-US" altLang="en-US" u="none" baseline="0" dirty="0" smtClean="0"/>
              <a:t> market, where, without the sales effort funded by these charges, many people would have no pensions provision at all) but very few people were ever going to get to maturity. </a:t>
            </a:r>
            <a:r>
              <a:rPr lang="en-US" altLang="en-US" b="1" u="none" baseline="0" dirty="0" smtClean="0"/>
              <a:t>NOTE: </a:t>
            </a:r>
            <a:r>
              <a:rPr lang="en-US" altLang="en-US" b="0" u="none" baseline="0" dirty="0" smtClean="0"/>
              <a:t> As a percentage of funds, the numbers are much lower, because, obviously, the 90% first year RIY only applies to one year’s contributions and fund growth on them, whereas the 25 year 1.5% - 1.75% applies to 25 years’ contributions and fund growth on them.  Despite this, the actuary who did this work calculated that the average RIY borne </a:t>
            </a:r>
            <a:r>
              <a:rPr lang="en-US" altLang="en-US" b="0" i="1" u="none" baseline="0" dirty="0" smtClean="0"/>
              <a:t>as a percentage of funds </a:t>
            </a:r>
            <a:r>
              <a:rPr lang="en-US" altLang="en-US" b="0" i="0" u="none" baseline="0" dirty="0" smtClean="0"/>
              <a:t>was circa 7%.  The early poor persistency has a very powerful effect.</a:t>
            </a:r>
            <a:endParaRPr lang="en-US" altLang="en-US" u="sng" dirty="0" smtClean="0"/>
          </a:p>
        </p:txBody>
      </p:sp>
    </p:spTree>
    <p:extLst>
      <p:ext uri="{BB962C8B-B14F-4D97-AF65-F5344CB8AC3E}">
        <p14:creationId xmlns:p14="http://schemas.microsoft.com/office/powerpoint/2010/main" val="201580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pPr/>
              <a:t>6</a:t>
            </a:fld>
            <a:endParaRPr lang="en-GB" altLang="en-US" sz="1200"/>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25566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7</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18995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8</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372858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9</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68103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8840"/>
            <a:ext cx="9144000" cy="1521123"/>
          </a:xfrm>
        </p:spPr>
        <p:txBody>
          <a:bodyPr anchor="b"/>
          <a:lstStyle>
            <a:lvl1pPr algn="l">
              <a:defRPr sz="48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31169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11"/>
          </p:nvPr>
        </p:nvSpPr>
        <p:spPr>
          <a:xfrm>
            <a:off x="838200" y="6343122"/>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123598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484784"/>
            <a:ext cx="2628900" cy="4692179"/>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11"/>
          </p:nvPr>
        </p:nvSpPr>
        <p:spPr>
          <a:xfrm>
            <a:off x="848056" y="6345768"/>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404977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8840"/>
            <a:ext cx="9144000" cy="1521123"/>
          </a:xfrm>
        </p:spPr>
        <p:txBody>
          <a:bodyPr anchor="b"/>
          <a:lstStyle>
            <a:lvl1pPr algn="l">
              <a:defRPr sz="48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319055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438776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rgbClr val="9933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120927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38201" y="6356351"/>
            <a:ext cx="7244644"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73687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8" y="365126"/>
            <a:ext cx="8232013"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40317" y="6356351"/>
            <a:ext cx="7241976" cy="365125"/>
          </a:xfrm>
        </p:spPr>
        <p:txBody>
          <a:bodyPr/>
          <a:lstStyle/>
          <a:p>
            <a:endParaRPr lang="en-GB" dirty="0"/>
          </a:p>
        </p:txBody>
      </p:sp>
      <p:sp>
        <p:nvSpPr>
          <p:cNvPr id="9" name="Slide Number Placeholder 8"/>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503205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870744" y="6341004"/>
            <a:ext cx="7241976" cy="365125"/>
          </a:xfrm>
        </p:spPr>
        <p:txBody>
          <a:bodyPr/>
          <a:lstStyle/>
          <a:p>
            <a:endParaRPr lang="en-GB" dirty="0"/>
          </a:p>
        </p:txBody>
      </p:sp>
      <p:sp>
        <p:nvSpPr>
          <p:cNvPr id="5" name="Slide Number Placeholder 4"/>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957256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07435" y="6356350"/>
            <a:ext cx="7241976" cy="365125"/>
          </a:xfrm>
        </p:spPr>
        <p:txBody>
          <a:bodyPr/>
          <a:lstStyle/>
          <a:p>
            <a:endParaRPr lang="en-GB" dirty="0"/>
          </a:p>
        </p:txBody>
      </p:sp>
      <p:sp>
        <p:nvSpPr>
          <p:cNvPr id="4" name="Slide Number Placeholder 3"/>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47886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1412776"/>
            <a:ext cx="6172200" cy="44482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61463" y="6356880"/>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54816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a:lvl3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256805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1556792"/>
            <a:ext cx="6172200" cy="43042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40317" y="6356350"/>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79805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43122"/>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58067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484784"/>
            <a:ext cx="2628900" cy="4692179"/>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48056" y="6345768"/>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3381384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3" y="293867"/>
            <a:ext cx="11659204" cy="6564132"/>
          </a:xfrm>
          <a:prstGeom prst="rect">
            <a:avLst/>
          </a:prstGeom>
        </p:spPr>
      </p:pic>
      <p:sp>
        <p:nvSpPr>
          <p:cNvPr id="10" name="Rectangle 9"/>
          <p:cNvSpPr/>
          <p:nvPr userDrawn="1"/>
        </p:nvSpPr>
        <p:spPr>
          <a:xfrm>
            <a:off x="239352" y="6501341"/>
            <a:ext cx="134414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3074" name="Rectangle 2"/>
          <p:cNvSpPr>
            <a:spLocks noGrp="1" noChangeArrowheads="1"/>
          </p:cNvSpPr>
          <p:nvPr>
            <p:ph type="ctrTitle"/>
          </p:nvPr>
        </p:nvSpPr>
        <p:spPr>
          <a:xfrm>
            <a:off x="480000" y="2852940"/>
            <a:ext cx="8159880" cy="1584325"/>
          </a:xfrm>
        </p:spPr>
        <p:txBody>
          <a:bodyPr anchor="b" anchorCtr="0"/>
          <a:lstStyle>
            <a:lvl1pPr>
              <a:defRPr sz="3000" b="1" spc="-60" baseline="0">
                <a:solidFill>
                  <a:schemeClr val="tx2"/>
                </a:solidFill>
              </a:defRPr>
            </a:lvl1pPr>
          </a:lstStyle>
          <a:p>
            <a:endParaRPr lang="en-GB" dirty="0"/>
          </a:p>
        </p:txBody>
      </p:sp>
      <p:sp>
        <p:nvSpPr>
          <p:cNvPr id="3075" name="Rectangle 3"/>
          <p:cNvSpPr>
            <a:spLocks noGrp="1" noChangeArrowheads="1"/>
          </p:cNvSpPr>
          <p:nvPr>
            <p:ph type="subTitle" idx="1"/>
          </p:nvPr>
        </p:nvSpPr>
        <p:spPr>
          <a:xfrm>
            <a:off x="480000" y="4653166"/>
            <a:ext cx="8160000" cy="1176105"/>
          </a:xfrm>
        </p:spPr>
        <p:txBody>
          <a:bodyPr/>
          <a:lstStyle>
            <a:lvl1pPr marL="0" indent="0">
              <a:buFontTx/>
              <a:buNone/>
              <a:defRPr sz="1800" b="1" spc="-38" baseline="0">
                <a:solidFill>
                  <a:schemeClr val="accent6"/>
                </a:solidFill>
              </a:defRPr>
            </a:lvl1pPr>
          </a:lstStyle>
          <a:p>
            <a:r>
              <a:rPr lang="en-GB" dirty="0"/>
              <a:t>Click to edit Master subtitle style</a:t>
            </a:r>
          </a:p>
        </p:txBody>
      </p:sp>
      <p:sp>
        <p:nvSpPr>
          <p:cNvPr id="11" name="Rectangle 10"/>
          <p:cNvSpPr/>
          <p:nvPr userDrawn="1"/>
        </p:nvSpPr>
        <p:spPr>
          <a:xfrm>
            <a:off x="10559820" y="4"/>
            <a:ext cx="1632181" cy="38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Tree>
    <p:extLst>
      <p:ext uri="{BB962C8B-B14F-4D97-AF65-F5344CB8AC3E}">
        <p14:creationId xmlns:p14="http://schemas.microsoft.com/office/powerpoint/2010/main" val="66436066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35" y="192005"/>
            <a:ext cx="12001500" cy="562073"/>
          </a:xfrm>
        </p:spPr>
        <p:txBody>
          <a:bodyPr tIns="0" anchor="t" anchorCtr="0"/>
          <a:lstStyle>
            <a:lvl1pPr>
              <a:defRPr sz="2250"/>
            </a:lvl1pPr>
          </a:lstStyle>
          <a:p>
            <a:r>
              <a:rPr lang="en-US" dirty="0"/>
              <a:t>Click to edit Master title style</a:t>
            </a:r>
            <a:endParaRPr lang="en-GB" dirty="0"/>
          </a:p>
        </p:txBody>
      </p:sp>
      <p:sp>
        <p:nvSpPr>
          <p:cNvPr id="3" name="Content Placeholder 2"/>
          <p:cNvSpPr>
            <a:spLocks noGrp="1"/>
          </p:cNvSpPr>
          <p:nvPr>
            <p:ph idx="1"/>
          </p:nvPr>
        </p:nvSpPr>
        <p:spPr>
          <a:xfrm>
            <a:off x="143936" y="1028733"/>
            <a:ext cx="11808717" cy="5184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xfrm>
            <a:off x="11256983" y="6413963"/>
            <a:ext cx="924983" cy="279400"/>
          </a:xfrm>
          <a:ln/>
        </p:spPr>
        <p:txBody>
          <a:bodyPr/>
          <a:lstStyle>
            <a:lvl1pPr>
              <a:defRPr/>
            </a:lvl1pPr>
          </a:lstStyle>
          <a:p>
            <a:pPr>
              <a:defRPr/>
            </a:pPr>
            <a:fld id="{83AD940B-BBCB-4B14-850F-5056E8092756}" type="slidenum">
              <a:rPr lang="en-GB" smtClean="0">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190168682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001" y="227560"/>
            <a:ext cx="11784651" cy="1142400"/>
          </a:xfrm>
        </p:spPr>
        <p:txBody>
          <a:bodyPr anchor="t" anchorCtr="0"/>
          <a:lstStyle>
            <a:lvl1pPr>
              <a:lnSpc>
                <a:spcPts val="2400"/>
              </a:lnSpc>
              <a:defRPr sz="2250" baseline="0"/>
            </a:lvl1pPr>
          </a:lstStyle>
          <a:p>
            <a:r>
              <a:rPr lang="en-US" dirty="0"/>
              <a:t>Click to edit Master title style for headings that go over two lines</a:t>
            </a:r>
            <a:endParaRPr lang="en-GB" dirty="0"/>
          </a:p>
        </p:txBody>
      </p:sp>
      <p:sp>
        <p:nvSpPr>
          <p:cNvPr id="3" name="Content Placeholder 2"/>
          <p:cNvSpPr>
            <a:spLocks noGrp="1"/>
          </p:cNvSpPr>
          <p:nvPr>
            <p:ph idx="1"/>
          </p:nvPr>
        </p:nvSpPr>
        <p:spPr>
          <a:xfrm>
            <a:off x="168001" y="1508791"/>
            <a:ext cx="11784651"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xfrm>
            <a:off x="11256983" y="6413963"/>
            <a:ext cx="924983" cy="279400"/>
          </a:xfrm>
          <a:ln/>
        </p:spPr>
        <p:txBody>
          <a:bodyPr/>
          <a:lstStyle>
            <a:lvl1pPr>
              <a:defRPr/>
            </a:lvl1pPr>
          </a:lstStyle>
          <a:p>
            <a:pPr>
              <a:defRPr/>
            </a:pPr>
            <a:fld id="{83AD940B-BBCB-4B14-850F-5056E8092756}"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192458201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5E93A2B3-4AD9-44ED-A984-A51110C63B77}" type="slidenum">
              <a:rPr lang="en-GB">
                <a:solidFill>
                  <a:srgbClr val="414141"/>
                </a:solidFill>
              </a:rPr>
              <a:pPr>
                <a:defRPr/>
              </a:pPr>
              <a:t>‹#›</a:t>
            </a:fld>
            <a:endParaRPr lang="en-GB" dirty="0">
              <a:solidFill>
                <a:srgbClr val="414141"/>
              </a:solidFill>
            </a:endParaRPr>
          </a:p>
        </p:txBody>
      </p:sp>
      <p:sp>
        <p:nvSpPr>
          <p:cNvPr id="5" name="Title 1"/>
          <p:cNvSpPr>
            <a:spLocks noGrp="1"/>
          </p:cNvSpPr>
          <p:nvPr>
            <p:ph type="title"/>
          </p:nvPr>
        </p:nvSpPr>
        <p:spPr>
          <a:xfrm>
            <a:off x="143936" y="192005"/>
            <a:ext cx="11808717" cy="562073"/>
          </a:xfrm>
        </p:spPr>
        <p:txBody>
          <a:bodyPr tIns="0" anchor="t" anchorCtr="0"/>
          <a:lstStyle>
            <a:lvl1pPr>
              <a:defRPr sz="2250"/>
            </a:lvl1pPr>
          </a:lstStyle>
          <a:p>
            <a:r>
              <a:rPr lang="en-US" dirty="0"/>
              <a:t>Click to edit Master title style</a:t>
            </a:r>
            <a:endParaRPr lang="en-GB" dirty="0"/>
          </a:p>
        </p:txBody>
      </p:sp>
    </p:spTree>
    <p:extLst>
      <p:ext uri="{BB962C8B-B14F-4D97-AF65-F5344CB8AC3E}">
        <p14:creationId xmlns:p14="http://schemas.microsoft.com/office/powerpoint/2010/main" val="211877646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20" y="1483055"/>
            <a:ext cx="9546969" cy="5374944"/>
          </a:xfrm>
          <a:prstGeom prst="rect">
            <a:avLst/>
          </a:prstGeom>
        </p:spPr>
      </p:pic>
      <p:sp>
        <p:nvSpPr>
          <p:cNvPr id="2" name="Title 1"/>
          <p:cNvSpPr>
            <a:spLocks noGrp="1"/>
          </p:cNvSpPr>
          <p:nvPr>
            <p:ph type="title" hasCustomPrompt="1"/>
          </p:nvPr>
        </p:nvSpPr>
        <p:spPr>
          <a:xfrm>
            <a:off x="168000" y="1892834"/>
            <a:ext cx="9384384" cy="1632181"/>
          </a:xfrm>
        </p:spPr>
        <p:txBody>
          <a:bodyPr anchor="b" anchorCtr="0"/>
          <a:lstStyle>
            <a:lvl1pPr algn="l">
              <a:defRPr sz="3000" b="1" cap="none" baseline="0"/>
            </a:lvl1pPr>
          </a:lstStyle>
          <a:p>
            <a:r>
              <a:rPr lang="en-US" dirty="0"/>
              <a:t>Click to edit sub section master title style</a:t>
            </a:r>
            <a:endParaRPr lang="en-GB" dirty="0"/>
          </a:p>
        </p:txBody>
      </p:sp>
      <p:sp>
        <p:nvSpPr>
          <p:cNvPr id="3" name="Text Placeholder 2"/>
          <p:cNvSpPr>
            <a:spLocks noGrp="1"/>
          </p:cNvSpPr>
          <p:nvPr>
            <p:ph type="body" idx="1" hasCustomPrompt="1"/>
          </p:nvPr>
        </p:nvSpPr>
        <p:spPr>
          <a:xfrm>
            <a:off x="168002" y="3717036"/>
            <a:ext cx="6793961" cy="1536171"/>
          </a:xfrm>
        </p:spPr>
        <p:txBody>
          <a:bodyPr anchor="t" anchorCtr="0"/>
          <a:lstStyle>
            <a:lvl1pPr marL="0" indent="0">
              <a:buNone/>
              <a:defRPr sz="1800" b="1" baseline="0">
                <a:solidFill>
                  <a:schemeClr val="accent6"/>
                </a:solidFill>
              </a:defRPr>
            </a:lvl1pPr>
            <a:lvl2pPr marL="342892" indent="0">
              <a:buNone/>
              <a:defRPr sz="1350"/>
            </a:lvl2pPr>
            <a:lvl3pPr marL="685784" indent="0">
              <a:buNone/>
              <a:defRPr sz="1200"/>
            </a:lvl3pPr>
            <a:lvl4pPr marL="1028675" indent="0">
              <a:buNone/>
              <a:defRPr sz="1050"/>
            </a:lvl4pPr>
            <a:lvl5pPr marL="1371566" indent="0">
              <a:buNone/>
              <a:defRPr sz="1050"/>
            </a:lvl5pPr>
            <a:lvl6pPr marL="1714457" indent="0">
              <a:buNone/>
              <a:defRPr sz="1050"/>
            </a:lvl6pPr>
            <a:lvl7pPr marL="2057349" indent="0">
              <a:buNone/>
              <a:defRPr sz="1050"/>
            </a:lvl7pPr>
            <a:lvl8pPr marL="2400240" indent="0">
              <a:buNone/>
              <a:defRPr sz="1050"/>
            </a:lvl8pPr>
            <a:lvl9pPr marL="2743132" indent="0">
              <a:buNone/>
              <a:defRPr sz="1050"/>
            </a:lvl9pPr>
          </a:lstStyle>
          <a:p>
            <a:pPr lvl="0"/>
            <a:r>
              <a:rPr lang="en-US" dirty="0"/>
              <a:t>Click to edit master text style</a:t>
            </a:r>
          </a:p>
        </p:txBody>
      </p:sp>
    </p:spTree>
    <p:extLst>
      <p:ext uri="{BB962C8B-B14F-4D97-AF65-F5344CB8AC3E}">
        <p14:creationId xmlns:p14="http://schemas.microsoft.com/office/powerpoint/2010/main" val="110541128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36" y="192005"/>
            <a:ext cx="11808717" cy="562073"/>
          </a:xfrm>
        </p:spPr>
        <p:txBody>
          <a:bodyPr anchor="t"/>
          <a:lstStyle/>
          <a:p>
            <a:r>
              <a:rPr lang="en-US" dirty="0"/>
              <a:t>Click to edit Master title style</a:t>
            </a:r>
            <a:endParaRPr lang="en-GB" dirty="0"/>
          </a:p>
        </p:txBody>
      </p:sp>
      <p:sp>
        <p:nvSpPr>
          <p:cNvPr id="3" name="Content Placeholder 2"/>
          <p:cNvSpPr>
            <a:spLocks noGrp="1"/>
          </p:cNvSpPr>
          <p:nvPr>
            <p:ph sz="half" idx="1"/>
          </p:nvPr>
        </p:nvSpPr>
        <p:spPr>
          <a:xfrm>
            <a:off x="168000" y="1124744"/>
            <a:ext cx="5831989" cy="5088565"/>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24744"/>
            <a:ext cx="5755051" cy="5088565"/>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6"/>
          <p:cNvSpPr>
            <a:spLocks noGrp="1" noChangeArrowheads="1"/>
          </p:cNvSpPr>
          <p:nvPr>
            <p:ph type="sldNum" sz="quarter" idx="10"/>
          </p:nvPr>
        </p:nvSpPr>
        <p:spPr>
          <a:xfrm>
            <a:off x="11259019" y="6413963"/>
            <a:ext cx="924983" cy="279400"/>
          </a:xfrm>
          <a:ln/>
        </p:spPr>
        <p:txBody>
          <a:bodyPr/>
          <a:lstStyle>
            <a:lvl1pPr>
              <a:defRPr/>
            </a:lvl1pPr>
          </a:lstStyle>
          <a:p>
            <a:pPr>
              <a:defRPr/>
            </a:pPr>
            <a:fld id="{6E7EBCFB-EE5A-4F9E-B4DF-DE06471C2E7A}"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120477311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68000" y="1124748"/>
            <a:ext cx="5831989" cy="639763"/>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68000" y="1764505"/>
            <a:ext cx="5831989" cy="444880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38312" y="1124748"/>
            <a:ext cx="5855293" cy="639763"/>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38312" y="1764505"/>
            <a:ext cx="5855293" cy="444880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CEC80902-15DE-4598-9BDA-7972C2759F40}"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314921049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rgbClr val="9933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3507240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F120A96-203C-4A78-86D1-340A564EDAF6}"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25190152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60346" y="994026"/>
            <a:ext cx="10854268" cy="271485"/>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8" name="Content Placeholder 7"/>
          <p:cNvSpPr>
            <a:spLocks noGrp="1"/>
          </p:cNvSpPr>
          <p:nvPr>
            <p:ph sz="quarter" idx="12"/>
          </p:nvPr>
        </p:nvSpPr>
        <p:spPr>
          <a:xfrm>
            <a:off x="260220" y="1335024"/>
            <a:ext cx="10838688" cy="465302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531595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8" name="Content Placeholder 7"/>
          <p:cNvSpPr>
            <a:spLocks noGrp="1"/>
          </p:cNvSpPr>
          <p:nvPr>
            <p:ph sz="quarter" idx="12"/>
          </p:nvPr>
        </p:nvSpPr>
        <p:spPr>
          <a:xfrm>
            <a:off x="250696" y="1009651"/>
            <a:ext cx="10838688" cy="4978401"/>
          </a:xfrm>
        </p:spPr>
        <p:txBody>
          <a:bodyPr>
            <a:noAutofit/>
          </a:bodyPr>
          <a:lstStyle>
            <a:lvl1pPr marL="347663" indent="-347663">
              <a:lnSpc>
                <a:spcPct val="98000"/>
              </a:lnSpc>
              <a:spcBef>
                <a:spcPts val="900"/>
              </a:spcBef>
              <a:buClr>
                <a:schemeClr val="bg2"/>
              </a:buClr>
              <a:buSzPct val="110000"/>
              <a:buFont typeface="+mj-lt"/>
              <a:buAutoNum type="arabicPeriod"/>
              <a:defRPr sz="1800">
                <a:solidFill>
                  <a:schemeClr val="tx1"/>
                </a:solidFill>
                <a:latin typeface="+mj-lt"/>
              </a:defRPr>
            </a:lvl1pPr>
            <a:lvl2pPr marL="347663" indent="0">
              <a:lnSpc>
                <a:spcPct val="98000"/>
              </a:lnSpc>
              <a:spcBef>
                <a:spcPts val="900"/>
              </a:spcBef>
              <a:spcAft>
                <a:spcPts val="300"/>
              </a:spcAft>
              <a:buNone/>
              <a:defRPr sz="1800" b="1">
                <a:solidFill>
                  <a:schemeClr val="bg2"/>
                </a:solidFill>
                <a:latin typeface="+mj-lt"/>
              </a:defRPr>
            </a:lvl2pPr>
            <a:lvl3pPr marL="346075" indent="0">
              <a:spcBef>
                <a:spcPts val="300"/>
              </a:spcBef>
              <a:spcAft>
                <a:spcPts val="300"/>
              </a:spcAft>
              <a:buNone/>
              <a:defRPr sz="1800">
                <a:latin typeface="+mj-lt"/>
              </a:defRPr>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469404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1" hasCustomPrompt="1"/>
          </p:nvPr>
        </p:nvSpPr>
        <p:spPr>
          <a:xfrm>
            <a:off x="260346" y="994026"/>
            <a:ext cx="10854268" cy="4994027"/>
          </a:xfrm>
        </p:spPr>
        <p:txBody>
          <a:bodyPr>
            <a:noAutofit/>
          </a:bodyPr>
          <a:lstStyle>
            <a:lvl1pPr>
              <a:lnSpc>
                <a:spcPct val="98000"/>
              </a:lnSpc>
              <a:defRPr sz="1800">
                <a:solidFill>
                  <a:schemeClr val="tx1"/>
                </a:solidFill>
                <a:latin typeface="+mj-lt"/>
              </a:defRPr>
            </a:lvl1pPr>
          </a:lstStyle>
          <a:p>
            <a:pPr lvl="0"/>
            <a:r>
              <a:rPr lang="en-US" dirty="0" smtClean="0"/>
              <a:t>Click to edit Master subtitle styles</a:t>
            </a:r>
            <a:endParaRPr lang="en-US" dirty="0"/>
          </a:p>
        </p:txBody>
      </p:sp>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1187607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Disclosur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Text Placeholder 8"/>
          <p:cNvSpPr>
            <a:spLocks noGrp="1"/>
          </p:cNvSpPr>
          <p:nvPr>
            <p:ph type="body" sz="quarter" idx="13" hasCustomPrompt="1"/>
          </p:nvPr>
        </p:nvSpPr>
        <p:spPr bwMode="ltGray">
          <a:xfrm>
            <a:off x="9158819" y="1012825"/>
            <a:ext cx="2804583" cy="4251960"/>
          </a:xfrm>
          <a:solidFill>
            <a:srgbClr val="BFDABA"/>
          </a:solidFill>
        </p:spPr>
        <p:txBody>
          <a:bodyPr lIns="91440" tIns="64008" rIns="91440" bIns="91440">
            <a:noAutofit/>
          </a:bodyPr>
          <a:lstStyle>
            <a:lvl1pPr>
              <a:lnSpc>
                <a:spcPct val="95000"/>
              </a:lnSpc>
              <a:spcBef>
                <a:spcPts val="100"/>
              </a:spcBef>
              <a:defRPr sz="1200" b="1" cap="none" baseline="0">
                <a:latin typeface="+mn-lt"/>
              </a:defRPr>
            </a:lvl1pPr>
            <a:lvl2pPr>
              <a:lnSpc>
                <a:spcPct val="95000"/>
              </a:lnSpc>
              <a:spcBef>
                <a:spcPts val="100"/>
              </a:spcBef>
              <a:defRPr sz="1200"/>
            </a:lvl2pPr>
            <a:lvl3pPr marL="365760" indent="-182880">
              <a:lnSpc>
                <a:spcPct val="95000"/>
              </a:lnSpc>
              <a:spcBef>
                <a:spcPts val="100"/>
              </a:spcBef>
              <a:defRPr sz="1200"/>
            </a:lvl3pPr>
            <a:lvl4pPr marL="548640" indent="-182880">
              <a:lnSpc>
                <a:spcPct val="95000"/>
              </a:lnSpc>
              <a:spcBef>
                <a:spcPts val="100"/>
              </a:spcBef>
              <a:defRPr sz="11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 Placeholder 5"/>
          <p:cNvSpPr>
            <a:spLocks noGrp="1"/>
          </p:cNvSpPr>
          <p:nvPr>
            <p:ph type="body" sz="quarter" idx="11"/>
          </p:nvPr>
        </p:nvSpPr>
        <p:spPr>
          <a:xfrm>
            <a:off x="260347" y="994023"/>
            <a:ext cx="8682568"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6" name="Content Placeholder 5"/>
          <p:cNvSpPr>
            <a:spLocks noGrp="1"/>
          </p:cNvSpPr>
          <p:nvPr>
            <p:ph sz="quarter" idx="15"/>
          </p:nvPr>
        </p:nvSpPr>
        <p:spPr>
          <a:xfrm>
            <a:off x="260220" y="1335024"/>
            <a:ext cx="8667749" cy="471323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7"/>
          </p:nvPr>
        </p:nvSpPr>
        <p:spPr>
          <a:xfrm>
            <a:off x="266063" y="6113815"/>
            <a:ext cx="11706860" cy="102592"/>
          </a:xfrm>
        </p:spPr>
        <p:txBody>
          <a:bodyPr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718054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Text_Righ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Picture Placeholder 8"/>
          <p:cNvSpPr>
            <a:spLocks noGrp="1"/>
          </p:cNvSpPr>
          <p:nvPr>
            <p:ph type="pic" sz="quarter" idx="13"/>
          </p:nvPr>
        </p:nvSpPr>
        <p:spPr>
          <a:xfrm>
            <a:off x="6218887" y="1006478"/>
            <a:ext cx="5729816" cy="4981575"/>
          </a:xfrm>
        </p:spPr>
        <p:txBody>
          <a:bodyPr>
            <a:noAutofit/>
          </a:bodyPr>
          <a:lstStyle>
            <a:lvl1pPr>
              <a:defRPr>
                <a:solidFill>
                  <a:schemeClr val="tx1"/>
                </a:solidFill>
              </a:defRPr>
            </a:lvl1pPr>
          </a:lstStyle>
          <a:p>
            <a:r>
              <a:rPr lang="en-US" smtClean="0"/>
              <a:t>Click icon to add picture</a:t>
            </a:r>
            <a:endParaRPr lang="en-US" dirty="0"/>
          </a:p>
        </p:txBody>
      </p:sp>
      <p:sp>
        <p:nvSpPr>
          <p:cNvPr id="6" name="Content Placeholder 5"/>
          <p:cNvSpPr>
            <a:spLocks noGrp="1"/>
          </p:cNvSpPr>
          <p:nvPr>
            <p:ph sz="quarter" idx="14"/>
          </p:nvPr>
        </p:nvSpPr>
        <p:spPr>
          <a:xfrm>
            <a:off x="260222"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7" y="994023"/>
            <a:ext cx="5757335"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11"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0336045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0222"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7" y="994023"/>
            <a:ext cx="5757335"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8"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1505575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005" y="4565796"/>
            <a:ext cx="11728704" cy="142225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7" y="994023"/>
            <a:ext cx="5757335"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Picture Placeholder 8"/>
          <p:cNvSpPr>
            <a:spLocks noGrp="1"/>
          </p:cNvSpPr>
          <p:nvPr>
            <p:ph type="pic" sz="quarter" idx="13"/>
          </p:nvPr>
        </p:nvSpPr>
        <p:spPr>
          <a:xfrm>
            <a:off x="6218887" y="1006478"/>
            <a:ext cx="5729816" cy="3402239"/>
          </a:xfrm>
        </p:spPr>
        <p:txBody>
          <a:bodyPr>
            <a:noAutofit/>
          </a:bodyPr>
          <a:lstStyle>
            <a:lvl1pPr>
              <a:defRPr>
                <a:solidFill>
                  <a:schemeClr val="tx1"/>
                </a:solidFill>
              </a:defRPr>
            </a:lvl1pPr>
          </a:lstStyle>
          <a:p>
            <a:r>
              <a:rPr lang="en-US" smtClean="0"/>
              <a:t>Click icon to add picture</a:t>
            </a:r>
            <a:endParaRPr lang="en-US"/>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7337042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466" y="1321850"/>
            <a:ext cx="10848973" cy="94237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4" name="Content Placeholder 5"/>
          <p:cNvSpPr>
            <a:spLocks noGrp="1"/>
          </p:cNvSpPr>
          <p:nvPr>
            <p:ph sz="quarter" idx="18"/>
          </p:nvPr>
        </p:nvSpPr>
        <p:spPr>
          <a:xfrm>
            <a:off x="259291" y="2399536"/>
            <a:ext cx="10848973" cy="235752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9"/>
          </p:nvPr>
        </p:nvSpPr>
        <p:spPr>
          <a:xfrm>
            <a:off x="265642" y="1009650"/>
            <a:ext cx="10839449" cy="184666"/>
          </a:xfrm>
        </p:spPr>
        <p:txBody>
          <a:bodyPr wrap="square">
            <a:noAutofit/>
          </a:bodyPr>
          <a:lstStyle>
            <a:lvl1pPr>
              <a:lnSpc>
                <a:spcPct val="100000"/>
              </a:lnSpc>
              <a:spcBef>
                <a:spcPts val="0"/>
              </a:spcBef>
              <a:defRPr sz="1200" b="1">
                <a:solidFill>
                  <a:schemeClr val="bg2"/>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462674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nt Quote: White">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9" name="Title 4"/>
          <p:cNvSpPr txBox="1">
            <a:spLocks/>
          </p:cNvSpPr>
          <p:nvPr userDrawn="1"/>
        </p:nvSpPr>
        <p:spPr>
          <a:xfrm>
            <a:off x="254000" y="2"/>
            <a:ext cx="682976" cy="685799"/>
          </a:xfrm>
          <a:prstGeom prst="rect">
            <a:avLst/>
          </a:prstGeom>
        </p:spPr>
        <p:txBody>
          <a:bodyPr vert="horz" wrap="square" lIns="0" tIns="0" rIns="0" bIns="0" rtlCol="0" anchor="t" anchorCtr="0">
            <a:noAutofit/>
          </a:bodyPr>
          <a:lstStyle>
            <a:lvl1pPr marL="138113" indent="-138113" algn="l" defTabSz="457146" rtl="0" eaLnBrk="1" latinLnBrk="0" hangingPunct="1">
              <a:lnSpc>
                <a:spcPct val="100000"/>
              </a:lnSpc>
              <a:spcBef>
                <a:spcPct val="0"/>
              </a:spcBef>
              <a:buNone/>
              <a:defRPr sz="2600" b="0" kern="1200">
                <a:solidFill>
                  <a:schemeClr val="bg2"/>
                </a:solidFill>
                <a:latin typeface="+mj-lt"/>
                <a:ea typeface="+mj-ea"/>
                <a:cs typeface="+mj-cs"/>
              </a:defRPr>
            </a:lvl1pPr>
          </a:lstStyle>
          <a:p>
            <a:pPr>
              <a:lnSpc>
                <a:spcPts val="11000"/>
              </a:lnSpc>
            </a:pPr>
            <a:r>
              <a:rPr lang="en-US" sz="10000" dirty="0" smtClean="0">
                <a:solidFill>
                  <a:srgbClr val="BFDABA"/>
                </a:solidFill>
              </a:rPr>
              <a:t>“</a:t>
            </a:r>
            <a:endParaRPr lang="en-US" sz="10000" dirty="0">
              <a:solidFill>
                <a:srgbClr val="BFDABA"/>
              </a:solidFill>
            </a:endParaRPr>
          </a:p>
        </p:txBody>
      </p:sp>
      <p:sp>
        <p:nvSpPr>
          <p:cNvPr id="6" name="Text Placeholder 5"/>
          <p:cNvSpPr>
            <a:spLocks noGrp="1"/>
          </p:cNvSpPr>
          <p:nvPr>
            <p:ph type="body" sz="quarter" idx="11" hasCustomPrompt="1"/>
          </p:nvPr>
        </p:nvSpPr>
        <p:spPr>
          <a:xfrm>
            <a:off x="595488" y="693176"/>
            <a:ext cx="10519125" cy="4962833"/>
          </a:xfrm>
        </p:spPr>
        <p:txBody>
          <a:bodyPr>
            <a:noAutofit/>
          </a:bodyPr>
          <a:lstStyle>
            <a:lvl1pPr>
              <a:lnSpc>
                <a:spcPct val="114000"/>
              </a:lnSpc>
              <a:spcBef>
                <a:spcPts val="0"/>
              </a:spcBef>
              <a:defRPr sz="2600">
                <a:solidFill>
                  <a:schemeClr val="bg2"/>
                </a:solidFill>
                <a:latin typeface="+mj-lt"/>
              </a:defRPr>
            </a:lvl1pPr>
            <a:lvl2pPr marL="287338" indent="-287338">
              <a:lnSpc>
                <a:spcPct val="100000"/>
              </a:lnSpc>
              <a:spcBef>
                <a:spcPts val="3200"/>
              </a:spcBef>
              <a:buClr>
                <a:schemeClr val="bg1"/>
              </a:buClr>
              <a:buFont typeface="Source Sans Pro" panose="020B0503030403020204" pitchFamily="34" charset="0"/>
              <a:buChar char="—"/>
              <a:defRPr sz="1600" baseline="0">
                <a:solidFill>
                  <a:schemeClr val="bg1"/>
                </a:solidFill>
                <a:latin typeface="+mj-lt"/>
              </a:defRPr>
            </a:lvl2pPr>
          </a:lstStyle>
          <a:p>
            <a:pPr lvl="0"/>
            <a:r>
              <a:rPr lang="en-US" dirty="0" smtClean="0"/>
              <a:t>Click to edit Master subtitle styles</a:t>
            </a:r>
          </a:p>
          <a:p>
            <a:pPr lvl="1"/>
            <a:r>
              <a:rPr lang="en-US" dirty="0" smtClean="0"/>
              <a:t>First and Last name, Georgia 16pt Medium Gray </a:t>
            </a:r>
            <a:endParaRPr lang="en-US" dirty="0"/>
          </a:p>
        </p:txBody>
      </p:sp>
    </p:spTree>
    <p:extLst>
      <p:ext uri="{BB962C8B-B14F-4D97-AF65-F5344CB8AC3E}">
        <p14:creationId xmlns:p14="http://schemas.microsoft.com/office/powerpoint/2010/main" val="10518673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6" name="Footer Placeholder 5"/>
          <p:cNvSpPr>
            <a:spLocks noGrp="1"/>
          </p:cNvSpPr>
          <p:nvPr>
            <p:ph type="ftr" sz="quarter" idx="11"/>
          </p:nvPr>
        </p:nvSpPr>
        <p:spPr>
          <a:xfrm>
            <a:off x="838201" y="6356351"/>
            <a:ext cx="7244644"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3801713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60347" y="994023"/>
            <a:ext cx="5757335" cy="269304"/>
          </a:xfrm>
        </p:spPr>
        <p:txBody>
          <a:bodyPr>
            <a:noAutofit/>
          </a:bodyPr>
          <a:lstStyle>
            <a:lvl1pPr>
              <a:lnSpc>
                <a:spcPct val="98000"/>
              </a:lnSpc>
              <a:spcBef>
                <a:spcPts val="0"/>
              </a:spcBef>
              <a:defRPr sz="1800" b="0">
                <a:solidFill>
                  <a:schemeClr val="tx1"/>
                </a:solidFill>
                <a:latin typeface="+mj-lt"/>
              </a:defRPr>
            </a:lvl1pPr>
          </a:lstStyle>
          <a:p>
            <a:pPr lvl="0"/>
            <a:r>
              <a:rPr lang="en-US" smtClean="0"/>
              <a:t>Click to edit Master text styles</a:t>
            </a:r>
          </a:p>
        </p:txBody>
      </p:sp>
      <p:sp>
        <p:nvSpPr>
          <p:cNvPr id="15" name="Text Placeholder 5"/>
          <p:cNvSpPr>
            <a:spLocks noGrp="1"/>
          </p:cNvSpPr>
          <p:nvPr>
            <p:ph type="body" sz="quarter" idx="16"/>
          </p:nvPr>
        </p:nvSpPr>
        <p:spPr>
          <a:xfrm>
            <a:off x="6208186" y="994023"/>
            <a:ext cx="5757335" cy="269304"/>
          </a:xfrm>
        </p:spPr>
        <p:txBody>
          <a:bodyPr>
            <a:noAutofit/>
          </a:bodyPr>
          <a:lstStyle>
            <a:lvl1pPr>
              <a:lnSpc>
                <a:spcPct val="98000"/>
              </a:lnSpc>
              <a:spcBef>
                <a:spcPts val="0"/>
              </a:spcBef>
              <a:defRPr sz="1800" b="0">
                <a:solidFill>
                  <a:schemeClr val="tx1"/>
                </a:solidFill>
                <a:latin typeface="+mj-lt"/>
              </a:defRPr>
            </a:lvl1pPr>
          </a:lstStyle>
          <a:p>
            <a:pPr lvl="0"/>
            <a:r>
              <a:rPr lang="en-US" smtClean="0"/>
              <a:t>Click to edit Master text styles</a:t>
            </a:r>
          </a:p>
        </p:txBody>
      </p:sp>
      <p:sp>
        <p:nvSpPr>
          <p:cNvPr id="7" name="Content Placeholder 6"/>
          <p:cNvSpPr>
            <a:spLocks noGrp="1"/>
          </p:cNvSpPr>
          <p:nvPr>
            <p:ph sz="quarter" idx="17"/>
          </p:nvPr>
        </p:nvSpPr>
        <p:spPr>
          <a:xfrm>
            <a:off x="263397"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21"/>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1240946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2" y="994026"/>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994026"/>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8444535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2"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2"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3"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2745604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 w/subtitle">
    <p:spTree>
      <p:nvGrpSpPr>
        <p:cNvPr id="1" name=""/>
        <p:cNvGrpSpPr/>
        <p:nvPr/>
      </p:nvGrpSpPr>
      <p:grpSpPr>
        <a:xfrm>
          <a:off x="0" y="0"/>
          <a:ext cx="0" cy="0"/>
          <a:chOff x="0" y="0"/>
          <a:chExt cx="0" cy="0"/>
        </a:xfrm>
      </p:grpSpPr>
      <p:sp>
        <p:nvSpPr>
          <p:cNvPr id="13" name="Text Placeholder 6"/>
          <p:cNvSpPr>
            <a:spLocks noGrp="1"/>
          </p:cNvSpPr>
          <p:nvPr>
            <p:ph type="body" sz="quarter" idx="22"/>
          </p:nvPr>
        </p:nvSpPr>
        <p:spPr>
          <a:xfrm>
            <a:off x="265644" y="1742788"/>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4" name="Text Placeholder 6"/>
          <p:cNvSpPr>
            <a:spLocks noGrp="1"/>
          </p:cNvSpPr>
          <p:nvPr>
            <p:ph type="body" sz="quarter" idx="23"/>
          </p:nvPr>
        </p:nvSpPr>
        <p:spPr>
          <a:xfrm>
            <a:off x="6206072" y="1742788"/>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5" name="Text Placeholder 6"/>
          <p:cNvSpPr>
            <a:spLocks noGrp="1"/>
          </p:cNvSpPr>
          <p:nvPr>
            <p:ph type="body" sz="quarter" idx="24"/>
          </p:nvPr>
        </p:nvSpPr>
        <p:spPr>
          <a:xfrm>
            <a:off x="265644" y="3807329"/>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6" name="Text Placeholder 6"/>
          <p:cNvSpPr>
            <a:spLocks noGrp="1"/>
          </p:cNvSpPr>
          <p:nvPr>
            <p:ph type="body" sz="quarter" idx="25"/>
          </p:nvPr>
        </p:nvSpPr>
        <p:spPr>
          <a:xfrm>
            <a:off x="6206072" y="3807329"/>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2" name="Text Placeholder 5"/>
          <p:cNvSpPr>
            <a:spLocks noGrp="1"/>
          </p:cNvSpPr>
          <p:nvPr>
            <p:ph type="body" sz="quarter" idx="11" hasCustomPrompt="1"/>
          </p:nvPr>
        </p:nvSpPr>
        <p:spPr>
          <a:xfrm>
            <a:off x="260348" y="994024"/>
            <a:ext cx="11760201" cy="573520"/>
          </a:xfrm>
        </p:spPr>
        <p:txBody>
          <a:bodyPr>
            <a:noAutofit/>
          </a:bodyPr>
          <a:lstStyle>
            <a:lvl1pPr>
              <a:lnSpc>
                <a:spcPct val="98000"/>
              </a:lnSpc>
              <a:defRPr sz="1800">
                <a:solidFill>
                  <a:schemeClr val="tx1"/>
                </a:solidFill>
                <a:latin typeface="+mj-lt"/>
              </a:defRPr>
            </a:lvl1pPr>
          </a:lstStyle>
          <a:p>
            <a:pPr lvl="0"/>
            <a:r>
              <a:rPr lang="en-US" dirty="0" smtClean="0"/>
              <a:t>Click to edit Master subtitle styles</a:t>
            </a:r>
            <a:endParaRPr lang="en-US" dirty="0"/>
          </a:p>
        </p:txBody>
      </p:sp>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3397"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2"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3"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8"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3240912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57173" y="994026"/>
            <a:ext cx="4547796" cy="276999"/>
          </a:xfrm>
        </p:spPr>
        <p:txBody>
          <a:bodyPr>
            <a:noAutofit/>
          </a:bodyPr>
          <a:lstStyle>
            <a:lvl1pPr>
              <a:lnSpc>
                <a:spcPct val="98000"/>
              </a:lnSpc>
              <a:spcBef>
                <a:spcPts val="0"/>
              </a:spcBef>
              <a:defRPr sz="1800" b="0">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5175357" y="994025"/>
            <a:ext cx="6790163" cy="263149"/>
          </a:xfrm>
        </p:spPr>
        <p:txBody>
          <a:bodyPr>
            <a:noAutofit/>
          </a:bodyPr>
          <a:lstStyle>
            <a:lvl1pPr>
              <a:defRPr sz="1800" b="1">
                <a:solidFill>
                  <a:schemeClr val="bg2"/>
                </a:solidFill>
                <a:latin typeface="+mn-lt"/>
              </a:defRPr>
            </a:lvl1pPr>
          </a:lstStyle>
          <a:p>
            <a:pPr lvl="0"/>
            <a:r>
              <a:rPr lang="en-US" smtClean="0"/>
              <a:t>Click to edit Master text styles</a:t>
            </a:r>
          </a:p>
        </p:txBody>
      </p:sp>
      <p:sp>
        <p:nvSpPr>
          <p:cNvPr id="19" name="Content Placeholder 18"/>
          <p:cNvSpPr>
            <a:spLocks noGrp="1"/>
          </p:cNvSpPr>
          <p:nvPr>
            <p:ph sz="quarter" idx="18"/>
          </p:nvPr>
        </p:nvSpPr>
        <p:spPr>
          <a:xfrm>
            <a:off x="5178016" y="1335025"/>
            <a:ext cx="6772685"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21"/>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55250832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463043" y="1010762"/>
            <a:ext cx="4608955" cy="263149"/>
          </a:xfrm>
        </p:spPr>
        <p:txBody>
          <a:bodyPr>
            <a:noAutofit/>
          </a:bodyPr>
          <a:lstStyle>
            <a:lvl1pPr>
              <a:spcBef>
                <a:spcPts val="0"/>
              </a:spcBef>
              <a:defRPr sz="1800" b="1">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7401255" y="1010762"/>
            <a:ext cx="4377792" cy="263149"/>
          </a:xfrm>
        </p:spPr>
        <p:txBody>
          <a:bodyPr>
            <a:noAutofit/>
          </a:bodyPr>
          <a:lstStyle>
            <a:lvl1pPr>
              <a:spcBef>
                <a:spcPts val="0"/>
              </a:spcBef>
              <a:defRPr sz="1800" b="1">
                <a:solidFill>
                  <a:schemeClr val="tx1"/>
                </a:solidFill>
                <a:latin typeface="+mn-lt"/>
              </a:defRPr>
            </a:lvl1pPr>
          </a:lstStyle>
          <a:p>
            <a:pPr lvl="0"/>
            <a:r>
              <a:rPr lang="en-US" smtClean="0"/>
              <a:t>Click to edit Master text styles</a:t>
            </a:r>
          </a:p>
        </p:txBody>
      </p:sp>
      <p:sp>
        <p:nvSpPr>
          <p:cNvPr id="7" name="Content Placeholder 6"/>
          <p:cNvSpPr>
            <a:spLocks noGrp="1"/>
          </p:cNvSpPr>
          <p:nvPr>
            <p:ph sz="quarter" idx="17"/>
          </p:nvPr>
        </p:nvSpPr>
        <p:spPr>
          <a:xfrm>
            <a:off x="266571" y="2248354"/>
            <a:ext cx="5175863"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8"/>
          </p:nvPr>
        </p:nvSpPr>
        <p:spPr>
          <a:xfrm>
            <a:off x="6205640" y="2248354"/>
            <a:ext cx="4800001"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icture Placeholder 3"/>
          <p:cNvSpPr>
            <a:spLocks noGrp="1"/>
          </p:cNvSpPr>
          <p:nvPr>
            <p:ph type="pic" sz="quarter" idx="19"/>
          </p:nvPr>
        </p:nvSpPr>
        <p:spPr>
          <a:xfrm>
            <a:off x="263397" y="1004889"/>
            <a:ext cx="1051051" cy="1119186"/>
          </a:xfrm>
        </p:spPr>
        <p:txBody>
          <a:bodyPr>
            <a:noAutofit/>
          </a:bodyPr>
          <a:lstStyle/>
          <a:p>
            <a:r>
              <a:rPr lang="en-US" smtClean="0"/>
              <a:t>Click icon to add picture</a:t>
            </a:r>
            <a:endParaRPr lang="en-US" dirty="0"/>
          </a:p>
        </p:txBody>
      </p:sp>
      <p:sp>
        <p:nvSpPr>
          <p:cNvPr id="18" name="Picture Placeholder 3"/>
          <p:cNvSpPr>
            <a:spLocks noGrp="1"/>
          </p:cNvSpPr>
          <p:nvPr>
            <p:ph type="pic" sz="quarter" idx="20"/>
          </p:nvPr>
        </p:nvSpPr>
        <p:spPr>
          <a:xfrm>
            <a:off x="6205637" y="1004889"/>
            <a:ext cx="1051051" cy="1119186"/>
          </a:xfrm>
        </p:spPr>
        <p:txBody>
          <a:bodyPr>
            <a:noAutofit/>
          </a:bodyPr>
          <a:lstStyle/>
          <a:p>
            <a:r>
              <a:rPr lang="en-US" smtClean="0"/>
              <a:t>Click icon to add picture</a:t>
            </a:r>
            <a:endParaRPr lang="en-US" dirty="0"/>
          </a:p>
        </p:txBody>
      </p:sp>
      <p:sp>
        <p:nvSpPr>
          <p:cNvPr id="13" name="Text Placeholder 4"/>
          <p:cNvSpPr>
            <a:spLocks noGrp="1"/>
          </p:cNvSpPr>
          <p:nvPr>
            <p:ph type="body" sz="quarter" idx="22"/>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7" name="Text Placeholder 4"/>
          <p:cNvSpPr>
            <a:spLocks noGrp="1"/>
          </p:cNvSpPr>
          <p:nvPr>
            <p:ph type="body" sz="quarter" idx="23"/>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92988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4"/>
          <p:cNvSpPr>
            <a:spLocks noGrp="1"/>
          </p:cNvSpPr>
          <p:nvPr>
            <p:ph type="body" sz="quarter" idx="17"/>
          </p:nvPr>
        </p:nvSpPr>
        <p:spPr>
          <a:xfrm>
            <a:off x="275161" y="6113818"/>
            <a:ext cx="11684639"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12168262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5"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9"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641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60346" y="994026"/>
            <a:ext cx="10854268" cy="271485"/>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8" name="Content Placeholder 7"/>
          <p:cNvSpPr>
            <a:spLocks noGrp="1"/>
          </p:cNvSpPr>
          <p:nvPr>
            <p:ph sz="quarter" idx="12"/>
          </p:nvPr>
        </p:nvSpPr>
        <p:spPr>
          <a:xfrm>
            <a:off x="260220" y="1335024"/>
            <a:ext cx="10838688" cy="465302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787123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8" name="Content Placeholder 7"/>
          <p:cNvSpPr>
            <a:spLocks noGrp="1"/>
          </p:cNvSpPr>
          <p:nvPr>
            <p:ph sz="quarter" idx="12"/>
          </p:nvPr>
        </p:nvSpPr>
        <p:spPr>
          <a:xfrm>
            <a:off x="250696" y="1009651"/>
            <a:ext cx="10838688" cy="4978401"/>
          </a:xfrm>
        </p:spPr>
        <p:txBody>
          <a:bodyPr>
            <a:noAutofit/>
          </a:bodyPr>
          <a:lstStyle>
            <a:lvl1pPr marL="347663" indent="-347663">
              <a:lnSpc>
                <a:spcPct val="98000"/>
              </a:lnSpc>
              <a:spcBef>
                <a:spcPts val="900"/>
              </a:spcBef>
              <a:buClr>
                <a:schemeClr val="bg2"/>
              </a:buClr>
              <a:buSzPct val="110000"/>
              <a:buFont typeface="+mj-lt"/>
              <a:buAutoNum type="arabicPeriod"/>
              <a:defRPr sz="1800">
                <a:solidFill>
                  <a:schemeClr val="tx1"/>
                </a:solidFill>
                <a:latin typeface="+mj-lt"/>
              </a:defRPr>
            </a:lvl1pPr>
            <a:lvl2pPr marL="347663" indent="0">
              <a:lnSpc>
                <a:spcPct val="98000"/>
              </a:lnSpc>
              <a:spcBef>
                <a:spcPts val="900"/>
              </a:spcBef>
              <a:spcAft>
                <a:spcPts val="300"/>
              </a:spcAft>
              <a:buNone/>
              <a:defRPr sz="1800" b="1">
                <a:solidFill>
                  <a:schemeClr val="bg2"/>
                </a:solidFill>
                <a:latin typeface="+mj-lt"/>
              </a:defRPr>
            </a:lvl2pPr>
            <a:lvl3pPr marL="346075" indent="0">
              <a:spcBef>
                <a:spcPts val="300"/>
              </a:spcBef>
              <a:spcAft>
                <a:spcPts val="300"/>
              </a:spcAft>
              <a:buNone/>
              <a:defRPr sz="1800">
                <a:latin typeface="+mj-lt"/>
              </a:defRPr>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2525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8" y="365126"/>
            <a:ext cx="8232013"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8" name="Footer Placeholder 7"/>
          <p:cNvSpPr>
            <a:spLocks noGrp="1"/>
          </p:cNvSpPr>
          <p:nvPr>
            <p:ph type="ftr" sz="quarter" idx="11"/>
          </p:nvPr>
        </p:nvSpPr>
        <p:spPr>
          <a:xfrm>
            <a:off x="840317" y="6356351"/>
            <a:ext cx="7241976" cy="365125"/>
          </a:xfrm>
        </p:spPr>
        <p:txBody>
          <a:bodyPr/>
          <a:lstStyle/>
          <a:p>
            <a:endParaRPr lang="en-GB" dirty="0"/>
          </a:p>
        </p:txBody>
      </p:sp>
      <p:sp>
        <p:nvSpPr>
          <p:cNvPr id="9" name="Slide Number Placeholder 8"/>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2425802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1" hasCustomPrompt="1"/>
          </p:nvPr>
        </p:nvSpPr>
        <p:spPr>
          <a:xfrm>
            <a:off x="260346" y="994026"/>
            <a:ext cx="10854268" cy="4994027"/>
          </a:xfrm>
        </p:spPr>
        <p:txBody>
          <a:bodyPr>
            <a:noAutofit/>
          </a:bodyPr>
          <a:lstStyle>
            <a:lvl1pPr>
              <a:lnSpc>
                <a:spcPct val="98000"/>
              </a:lnSpc>
              <a:defRPr sz="1800">
                <a:solidFill>
                  <a:schemeClr val="tx1"/>
                </a:solidFill>
                <a:latin typeface="+mj-lt"/>
              </a:defRPr>
            </a:lvl1pPr>
          </a:lstStyle>
          <a:p>
            <a:pPr lvl="0"/>
            <a:r>
              <a:rPr lang="en-US" dirty="0" smtClean="0"/>
              <a:t>Click to edit Master subtitle styles</a:t>
            </a:r>
            <a:endParaRPr lang="en-US" dirty="0"/>
          </a:p>
        </p:txBody>
      </p:sp>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475355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Disclosur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Text Placeholder 8"/>
          <p:cNvSpPr>
            <a:spLocks noGrp="1"/>
          </p:cNvSpPr>
          <p:nvPr>
            <p:ph type="body" sz="quarter" idx="13" hasCustomPrompt="1"/>
          </p:nvPr>
        </p:nvSpPr>
        <p:spPr bwMode="ltGray">
          <a:xfrm>
            <a:off x="9158819" y="1012825"/>
            <a:ext cx="2804583" cy="4251960"/>
          </a:xfrm>
          <a:solidFill>
            <a:srgbClr val="BFDABA"/>
          </a:solidFill>
        </p:spPr>
        <p:txBody>
          <a:bodyPr lIns="91440" tIns="64008" rIns="91440" bIns="91440">
            <a:noAutofit/>
          </a:bodyPr>
          <a:lstStyle>
            <a:lvl1pPr>
              <a:lnSpc>
                <a:spcPct val="95000"/>
              </a:lnSpc>
              <a:spcBef>
                <a:spcPts val="100"/>
              </a:spcBef>
              <a:defRPr sz="1200" b="1" cap="none" baseline="0">
                <a:latin typeface="+mn-lt"/>
              </a:defRPr>
            </a:lvl1pPr>
            <a:lvl2pPr>
              <a:lnSpc>
                <a:spcPct val="95000"/>
              </a:lnSpc>
              <a:spcBef>
                <a:spcPts val="100"/>
              </a:spcBef>
              <a:defRPr sz="1200"/>
            </a:lvl2pPr>
            <a:lvl3pPr marL="365760" indent="-182880">
              <a:lnSpc>
                <a:spcPct val="95000"/>
              </a:lnSpc>
              <a:spcBef>
                <a:spcPts val="100"/>
              </a:spcBef>
              <a:defRPr sz="1200"/>
            </a:lvl3pPr>
            <a:lvl4pPr marL="548640" indent="-182880">
              <a:lnSpc>
                <a:spcPct val="95000"/>
              </a:lnSpc>
              <a:spcBef>
                <a:spcPts val="100"/>
              </a:spcBef>
              <a:defRPr sz="11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 Placeholder 5"/>
          <p:cNvSpPr>
            <a:spLocks noGrp="1"/>
          </p:cNvSpPr>
          <p:nvPr>
            <p:ph type="body" sz="quarter" idx="11"/>
          </p:nvPr>
        </p:nvSpPr>
        <p:spPr>
          <a:xfrm>
            <a:off x="260347" y="994023"/>
            <a:ext cx="8682568"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6" name="Content Placeholder 5"/>
          <p:cNvSpPr>
            <a:spLocks noGrp="1"/>
          </p:cNvSpPr>
          <p:nvPr>
            <p:ph sz="quarter" idx="15"/>
          </p:nvPr>
        </p:nvSpPr>
        <p:spPr>
          <a:xfrm>
            <a:off x="260220" y="1335024"/>
            <a:ext cx="8667749" cy="471323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7"/>
          </p:nvPr>
        </p:nvSpPr>
        <p:spPr>
          <a:xfrm>
            <a:off x="266063" y="6113815"/>
            <a:ext cx="11706860" cy="102592"/>
          </a:xfrm>
        </p:spPr>
        <p:txBody>
          <a:bodyPr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378424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Text_Righ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Picture Placeholder 8"/>
          <p:cNvSpPr>
            <a:spLocks noGrp="1"/>
          </p:cNvSpPr>
          <p:nvPr>
            <p:ph type="pic" sz="quarter" idx="13"/>
          </p:nvPr>
        </p:nvSpPr>
        <p:spPr>
          <a:xfrm>
            <a:off x="6218887" y="1006478"/>
            <a:ext cx="5729816" cy="4981575"/>
          </a:xfrm>
        </p:spPr>
        <p:txBody>
          <a:bodyPr>
            <a:noAutofit/>
          </a:bodyPr>
          <a:lstStyle>
            <a:lvl1pPr>
              <a:defRPr>
                <a:solidFill>
                  <a:schemeClr val="tx1"/>
                </a:solidFill>
              </a:defRPr>
            </a:lvl1pPr>
          </a:lstStyle>
          <a:p>
            <a:r>
              <a:rPr lang="en-US" smtClean="0"/>
              <a:t>Click icon to add picture</a:t>
            </a:r>
            <a:endParaRPr lang="en-US" dirty="0"/>
          </a:p>
        </p:txBody>
      </p:sp>
      <p:sp>
        <p:nvSpPr>
          <p:cNvPr id="6" name="Content Placeholder 5"/>
          <p:cNvSpPr>
            <a:spLocks noGrp="1"/>
          </p:cNvSpPr>
          <p:nvPr>
            <p:ph sz="quarter" idx="14"/>
          </p:nvPr>
        </p:nvSpPr>
        <p:spPr>
          <a:xfrm>
            <a:off x="260222"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7" y="994023"/>
            <a:ext cx="5757335"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11"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89328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0222"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7" y="994023"/>
            <a:ext cx="5757335"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8"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097218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005" y="4565796"/>
            <a:ext cx="11728704" cy="142225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7" y="994023"/>
            <a:ext cx="5757335"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Picture Placeholder 8"/>
          <p:cNvSpPr>
            <a:spLocks noGrp="1"/>
          </p:cNvSpPr>
          <p:nvPr>
            <p:ph type="pic" sz="quarter" idx="13"/>
          </p:nvPr>
        </p:nvSpPr>
        <p:spPr>
          <a:xfrm>
            <a:off x="6218887" y="1006478"/>
            <a:ext cx="5729816" cy="3402239"/>
          </a:xfrm>
        </p:spPr>
        <p:txBody>
          <a:bodyPr>
            <a:noAutofit/>
          </a:bodyPr>
          <a:lstStyle>
            <a:lvl1pPr>
              <a:defRPr>
                <a:solidFill>
                  <a:schemeClr val="tx1"/>
                </a:solidFill>
              </a:defRPr>
            </a:lvl1pPr>
          </a:lstStyle>
          <a:p>
            <a:r>
              <a:rPr lang="en-US" smtClean="0"/>
              <a:t>Click icon to add picture</a:t>
            </a:r>
            <a:endParaRPr lang="en-US"/>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50724368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466" y="1321850"/>
            <a:ext cx="10848973" cy="94237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4" name="Content Placeholder 5"/>
          <p:cNvSpPr>
            <a:spLocks noGrp="1"/>
          </p:cNvSpPr>
          <p:nvPr>
            <p:ph sz="quarter" idx="18"/>
          </p:nvPr>
        </p:nvSpPr>
        <p:spPr>
          <a:xfrm>
            <a:off x="259291" y="2399536"/>
            <a:ext cx="10848973" cy="235752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9"/>
          </p:nvPr>
        </p:nvSpPr>
        <p:spPr>
          <a:xfrm>
            <a:off x="265642" y="1009650"/>
            <a:ext cx="10839449" cy="184666"/>
          </a:xfrm>
        </p:spPr>
        <p:txBody>
          <a:bodyPr wrap="square">
            <a:noAutofit/>
          </a:bodyPr>
          <a:lstStyle>
            <a:lvl1pPr>
              <a:lnSpc>
                <a:spcPct val="100000"/>
              </a:lnSpc>
              <a:spcBef>
                <a:spcPts val="0"/>
              </a:spcBef>
              <a:defRPr sz="1200" b="1">
                <a:solidFill>
                  <a:schemeClr val="bg2"/>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1112406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int Quote: White">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9" name="Title 4"/>
          <p:cNvSpPr txBox="1">
            <a:spLocks/>
          </p:cNvSpPr>
          <p:nvPr userDrawn="1"/>
        </p:nvSpPr>
        <p:spPr>
          <a:xfrm>
            <a:off x="254000" y="2"/>
            <a:ext cx="682976" cy="685799"/>
          </a:xfrm>
          <a:prstGeom prst="rect">
            <a:avLst/>
          </a:prstGeom>
        </p:spPr>
        <p:txBody>
          <a:bodyPr vert="horz" wrap="square" lIns="0" tIns="0" rIns="0" bIns="0" rtlCol="0" anchor="t" anchorCtr="0">
            <a:noAutofit/>
          </a:bodyPr>
          <a:lstStyle>
            <a:lvl1pPr marL="138113" indent="-138113" algn="l" defTabSz="457146" rtl="0" eaLnBrk="1" latinLnBrk="0" hangingPunct="1">
              <a:lnSpc>
                <a:spcPct val="100000"/>
              </a:lnSpc>
              <a:spcBef>
                <a:spcPct val="0"/>
              </a:spcBef>
              <a:buNone/>
              <a:defRPr sz="2600" b="0" kern="1200">
                <a:solidFill>
                  <a:schemeClr val="bg2"/>
                </a:solidFill>
                <a:latin typeface="+mj-lt"/>
                <a:ea typeface="+mj-ea"/>
                <a:cs typeface="+mj-cs"/>
              </a:defRPr>
            </a:lvl1pPr>
          </a:lstStyle>
          <a:p>
            <a:pPr>
              <a:lnSpc>
                <a:spcPts val="11000"/>
              </a:lnSpc>
            </a:pPr>
            <a:r>
              <a:rPr lang="en-US" sz="10000" dirty="0" smtClean="0">
                <a:solidFill>
                  <a:srgbClr val="BFDABA"/>
                </a:solidFill>
              </a:rPr>
              <a:t>“</a:t>
            </a:r>
            <a:endParaRPr lang="en-US" sz="10000" dirty="0">
              <a:solidFill>
                <a:srgbClr val="BFDABA"/>
              </a:solidFill>
            </a:endParaRPr>
          </a:p>
        </p:txBody>
      </p:sp>
      <p:sp>
        <p:nvSpPr>
          <p:cNvPr id="6" name="Text Placeholder 5"/>
          <p:cNvSpPr>
            <a:spLocks noGrp="1"/>
          </p:cNvSpPr>
          <p:nvPr>
            <p:ph type="body" sz="quarter" idx="11" hasCustomPrompt="1"/>
          </p:nvPr>
        </p:nvSpPr>
        <p:spPr>
          <a:xfrm>
            <a:off x="595488" y="693176"/>
            <a:ext cx="10519125" cy="4962833"/>
          </a:xfrm>
        </p:spPr>
        <p:txBody>
          <a:bodyPr>
            <a:noAutofit/>
          </a:bodyPr>
          <a:lstStyle>
            <a:lvl1pPr>
              <a:lnSpc>
                <a:spcPct val="114000"/>
              </a:lnSpc>
              <a:spcBef>
                <a:spcPts val="0"/>
              </a:spcBef>
              <a:defRPr sz="2600">
                <a:solidFill>
                  <a:schemeClr val="bg2"/>
                </a:solidFill>
                <a:latin typeface="+mj-lt"/>
              </a:defRPr>
            </a:lvl1pPr>
            <a:lvl2pPr marL="287338" indent="-287338">
              <a:lnSpc>
                <a:spcPct val="100000"/>
              </a:lnSpc>
              <a:spcBef>
                <a:spcPts val="3200"/>
              </a:spcBef>
              <a:buClr>
                <a:schemeClr val="bg1"/>
              </a:buClr>
              <a:buFont typeface="Source Sans Pro" panose="020B0503030403020204" pitchFamily="34" charset="0"/>
              <a:buChar char="—"/>
              <a:defRPr sz="1600" baseline="0">
                <a:solidFill>
                  <a:schemeClr val="bg1"/>
                </a:solidFill>
                <a:latin typeface="+mj-lt"/>
              </a:defRPr>
            </a:lvl2pPr>
          </a:lstStyle>
          <a:p>
            <a:pPr lvl="0"/>
            <a:r>
              <a:rPr lang="en-US" dirty="0" smtClean="0"/>
              <a:t>Click to edit Master subtitle styles</a:t>
            </a:r>
          </a:p>
          <a:p>
            <a:pPr lvl="1"/>
            <a:r>
              <a:rPr lang="en-US" dirty="0" smtClean="0"/>
              <a:t>First and Last name, Georgia 16pt Medium Gray </a:t>
            </a:r>
            <a:endParaRPr lang="en-US" dirty="0"/>
          </a:p>
        </p:txBody>
      </p:sp>
    </p:spTree>
    <p:extLst>
      <p:ext uri="{BB962C8B-B14F-4D97-AF65-F5344CB8AC3E}">
        <p14:creationId xmlns:p14="http://schemas.microsoft.com/office/powerpoint/2010/main" val="27705059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60347" y="994023"/>
            <a:ext cx="5757335" cy="269304"/>
          </a:xfrm>
        </p:spPr>
        <p:txBody>
          <a:bodyPr>
            <a:noAutofit/>
          </a:bodyPr>
          <a:lstStyle>
            <a:lvl1pPr>
              <a:lnSpc>
                <a:spcPct val="98000"/>
              </a:lnSpc>
              <a:spcBef>
                <a:spcPts val="0"/>
              </a:spcBef>
              <a:defRPr sz="1800" b="0">
                <a:solidFill>
                  <a:schemeClr val="tx1"/>
                </a:solidFill>
                <a:latin typeface="+mj-lt"/>
              </a:defRPr>
            </a:lvl1pPr>
          </a:lstStyle>
          <a:p>
            <a:pPr lvl="0"/>
            <a:r>
              <a:rPr lang="en-US" smtClean="0"/>
              <a:t>Click to edit Master text styles</a:t>
            </a:r>
          </a:p>
        </p:txBody>
      </p:sp>
      <p:sp>
        <p:nvSpPr>
          <p:cNvPr id="15" name="Text Placeholder 5"/>
          <p:cNvSpPr>
            <a:spLocks noGrp="1"/>
          </p:cNvSpPr>
          <p:nvPr>
            <p:ph type="body" sz="quarter" idx="16"/>
          </p:nvPr>
        </p:nvSpPr>
        <p:spPr>
          <a:xfrm>
            <a:off x="6208186" y="994023"/>
            <a:ext cx="5757335" cy="269304"/>
          </a:xfrm>
        </p:spPr>
        <p:txBody>
          <a:bodyPr>
            <a:noAutofit/>
          </a:bodyPr>
          <a:lstStyle>
            <a:lvl1pPr>
              <a:lnSpc>
                <a:spcPct val="98000"/>
              </a:lnSpc>
              <a:spcBef>
                <a:spcPts val="0"/>
              </a:spcBef>
              <a:defRPr sz="1800" b="0">
                <a:solidFill>
                  <a:schemeClr val="tx1"/>
                </a:solidFill>
                <a:latin typeface="+mj-lt"/>
              </a:defRPr>
            </a:lvl1pPr>
          </a:lstStyle>
          <a:p>
            <a:pPr lvl="0"/>
            <a:r>
              <a:rPr lang="en-US" smtClean="0"/>
              <a:t>Click to edit Master text styles</a:t>
            </a:r>
          </a:p>
        </p:txBody>
      </p:sp>
      <p:sp>
        <p:nvSpPr>
          <p:cNvPr id="7" name="Content Placeholder 6"/>
          <p:cNvSpPr>
            <a:spLocks noGrp="1"/>
          </p:cNvSpPr>
          <p:nvPr>
            <p:ph sz="quarter" idx="17"/>
          </p:nvPr>
        </p:nvSpPr>
        <p:spPr>
          <a:xfrm>
            <a:off x="263397"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21"/>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0499339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2" y="994026"/>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994026"/>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5535285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2"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2"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3"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357712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870744" y="6341004"/>
            <a:ext cx="7241976" cy="365125"/>
          </a:xfrm>
        </p:spPr>
        <p:txBody>
          <a:bodyPr/>
          <a:lstStyle/>
          <a:p>
            <a:endParaRPr lang="en-GB" dirty="0"/>
          </a:p>
        </p:txBody>
      </p:sp>
      <p:sp>
        <p:nvSpPr>
          <p:cNvPr id="5" name="Slide Number Placeholder 4"/>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1968845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Content w/subtitle">
    <p:spTree>
      <p:nvGrpSpPr>
        <p:cNvPr id="1" name=""/>
        <p:cNvGrpSpPr/>
        <p:nvPr/>
      </p:nvGrpSpPr>
      <p:grpSpPr>
        <a:xfrm>
          <a:off x="0" y="0"/>
          <a:ext cx="0" cy="0"/>
          <a:chOff x="0" y="0"/>
          <a:chExt cx="0" cy="0"/>
        </a:xfrm>
      </p:grpSpPr>
      <p:sp>
        <p:nvSpPr>
          <p:cNvPr id="13" name="Text Placeholder 6"/>
          <p:cNvSpPr>
            <a:spLocks noGrp="1"/>
          </p:cNvSpPr>
          <p:nvPr>
            <p:ph type="body" sz="quarter" idx="22"/>
          </p:nvPr>
        </p:nvSpPr>
        <p:spPr>
          <a:xfrm>
            <a:off x="265644" y="1742788"/>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4" name="Text Placeholder 6"/>
          <p:cNvSpPr>
            <a:spLocks noGrp="1"/>
          </p:cNvSpPr>
          <p:nvPr>
            <p:ph type="body" sz="quarter" idx="23"/>
          </p:nvPr>
        </p:nvSpPr>
        <p:spPr>
          <a:xfrm>
            <a:off x="6206072" y="1742788"/>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5" name="Text Placeholder 6"/>
          <p:cNvSpPr>
            <a:spLocks noGrp="1"/>
          </p:cNvSpPr>
          <p:nvPr>
            <p:ph type="body" sz="quarter" idx="24"/>
          </p:nvPr>
        </p:nvSpPr>
        <p:spPr>
          <a:xfrm>
            <a:off x="265644" y="3807329"/>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6" name="Text Placeholder 6"/>
          <p:cNvSpPr>
            <a:spLocks noGrp="1"/>
          </p:cNvSpPr>
          <p:nvPr>
            <p:ph type="body" sz="quarter" idx="25"/>
          </p:nvPr>
        </p:nvSpPr>
        <p:spPr>
          <a:xfrm>
            <a:off x="6206072" y="3807329"/>
            <a:ext cx="573828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2" name="Text Placeholder 5"/>
          <p:cNvSpPr>
            <a:spLocks noGrp="1"/>
          </p:cNvSpPr>
          <p:nvPr>
            <p:ph type="body" sz="quarter" idx="11" hasCustomPrompt="1"/>
          </p:nvPr>
        </p:nvSpPr>
        <p:spPr>
          <a:xfrm>
            <a:off x="260348" y="994024"/>
            <a:ext cx="11760201" cy="573520"/>
          </a:xfrm>
        </p:spPr>
        <p:txBody>
          <a:bodyPr>
            <a:noAutofit/>
          </a:bodyPr>
          <a:lstStyle>
            <a:lvl1pPr>
              <a:lnSpc>
                <a:spcPct val="98000"/>
              </a:lnSpc>
              <a:defRPr sz="1800">
                <a:solidFill>
                  <a:schemeClr val="tx1"/>
                </a:solidFill>
                <a:latin typeface="+mj-lt"/>
              </a:defRPr>
            </a:lvl1pPr>
          </a:lstStyle>
          <a:p>
            <a:pPr lvl="0"/>
            <a:r>
              <a:rPr lang="en-US" dirty="0" smtClean="0"/>
              <a:t>Click to edit Master subtitle styles</a:t>
            </a:r>
            <a:endParaRPr lang="en-US" dirty="0"/>
          </a:p>
        </p:txBody>
      </p:sp>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3397"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6"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2"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3"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8"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4047766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57173" y="994026"/>
            <a:ext cx="4547796" cy="276999"/>
          </a:xfrm>
        </p:spPr>
        <p:txBody>
          <a:bodyPr>
            <a:noAutofit/>
          </a:bodyPr>
          <a:lstStyle>
            <a:lvl1pPr>
              <a:lnSpc>
                <a:spcPct val="98000"/>
              </a:lnSpc>
              <a:spcBef>
                <a:spcPts val="0"/>
              </a:spcBef>
              <a:defRPr sz="1800" b="0">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5175357" y="994025"/>
            <a:ext cx="6790163" cy="263149"/>
          </a:xfrm>
        </p:spPr>
        <p:txBody>
          <a:bodyPr>
            <a:noAutofit/>
          </a:bodyPr>
          <a:lstStyle>
            <a:lvl1pPr>
              <a:defRPr sz="1800" b="1">
                <a:solidFill>
                  <a:schemeClr val="bg2"/>
                </a:solidFill>
                <a:latin typeface="+mn-lt"/>
              </a:defRPr>
            </a:lvl1pPr>
          </a:lstStyle>
          <a:p>
            <a:pPr lvl="0"/>
            <a:r>
              <a:rPr lang="en-US" smtClean="0"/>
              <a:t>Click to edit Master text styles</a:t>
            </a:r>
          </a:p>
        </p:txBody>
      </p:sp>
      <p:sp>
        <p:nvSpPr>
          <p:cNvPr id="19" name="Content Placeholder 18"/>
          <p:cNvSpPr>
            <a:spLocks noGrp="1"/>
          </p:cNvSpPr>
          <p:nvPr>
            <p:ph sz="quarter" idx="18"/>
          </p:nvPr>
        </p:nvSpPr>
        <p:spPr>
          <a:xfrm>
            <a:off x="5178016" y="1335025"/>
            <a:ext cx="6772685"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21"/>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2608238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463043" y="1010762"/>
            <a:ext cx="4608955" cy="263149"/>
          </a:xfrm>
        </p:spPr>
        <p:txBody>
          <a:bodyPr>
            <a:noAutofit/>
          </a:bodyPr>
          <a:lstStyle>
            <a:lvl1pPr>
              <a:spcBef>
                <a:spcPts val="0"/>
              </a:spcBef>
              <a:defRPr sz="1800" b="1">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7401255" y="1010762"/>
            <a:ext cx="4377792" cy="263149"/>
          </a:xfrm>
        </p:spPr>
        <p:txBody>
          <a:bodyPr>
            <a:noAutofit/>
          </a:bodyPr>
          <a:lstStyle>
            <a:lvl1pPr>
              <a:spcBef>
                <a:spcPts val="0"/>
              </a:spcBef>
              <a:defRPr sz="1800" b="1">
                <a:solidFill>
                  <a:schemeClr val="tx1"/>
                </a:solidFill>
                <a:latin typeface="+mn-lt"/>
              </a:defRPr>
            </a:lvl1pPr>
          </a:lstStyle>
          <a:p>
            <a:pPr lvl="0"/>
            <a:r>
              <a:rPr lang="en-US" smtClean="0"/>
              <a:t>Click to edit Master text styles</a:t>
            </a:r>
          </a:p>
        </p:txBody>
      </p:sp>
      <p:sp>
        <p:nvSpPr>
          <p:cNvPr id="7" name="Content Placeholder 6"/>
          <p:cNvSpPr>
            <a:spLocks noGrp="1"/>
          </p:cNvSpPr>
          <p:nvPr>
            <p:ph sz="quarter" idx="17"/>
          </p:nvPr>
        </p:nvSpPr>
        <p:spPr>
          <a:xfrm>
            <a:off x="266571" y="2248354"/>
            <a:ext cx="5175863"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8"/>
          </p:nvPr>
        </p:nvSpPr>
        <p:spPr>
          <a:xfrm>
            <a:off x="6205640" y="2248354"/>
            <a:ext cx="4800001"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icture Placeholder 3"/>
          <p:cNvSpPr>
            <a:spLocks noGrp="1"/>
          </p:cNvSpPr>
          <p:nvPr>
            <p:ph type="pic" sz="quarter" idx="19"/>
          </p:nvPr>
        </p:nvSpPr>
        <p:spPr>
          <a:xfrm>
            <a:off x="263397" y="1004889"/>
            <a:ext cx="1051051" cy="1119186"/>
          </a:xfrm>
        </p:spPr>
        <p:txBody>
          <a:bodyPr>
            <a:noAutofit/>
          </a:bodyPr>
          <a:lstStyle/>
          <a:p>
            <a:r>
              <a:rPr lang="en-US" smtClean="0"/>
              <a:t>Click icon to add picture</a:t>
            </a:r>
            <a:endParaRPr lang="en-US" dirty="0"/>
          </a:p>
        </p:txBody>
      </p:sp>
      <p:sp>
        <p:nvSpPr>
          <p:cNvPr id="18" name="Picture Placeholder 3"/>
          <p:cNvSpPr>
            <a:spLocks noGrp="1"/>
          </p:cNvSpPr>
          <p:nvPr>
            <p:ph type="pic" sz="quarter" idx="20"/>
          </p:nvPr>
        </p:nvSpPr>
        <p:spPr>
          <a:xfrm>
            <a:off x="6205637" y="1004889"/>
            <a:ext cx="1051051" cy="1119186"/>
          </a:xfrm>
        </p:spPr>
        <p:txBody>
          <a:bodyPr>
            <a:noAutofit/>
          </a:bodyPr>
          <a:lstStyle/>
          <a:p>
            <a:r>
              <a:rPr lang="en-US" smtClean="0"/>
              <a:t>Click icon to add picture</a:t>
            </a:r>
            <a:endParaRPr lang="en-US" dirty="0"/>
          </a:p>
        </p:txBody>
      </p:sp>
      <p:sp>
        <p:nvSpPr>
          <p:cNvPr id="13" name="Text Placeholder 4"/>
          <p:cNvSpPr>
            <a:spLocks noGrp="1"/>
          </p:cNvSpPr>
          <p:nvPr>
            <p:ph type="body" sz="quarter" idx="22"/>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7" name="Text Placeholder 4"/>
          <p:cNvSpPr>
            <a:spLocks noGrp="1"/>
          </p:cNvSpPr>
          <p:nvPr>
            <p:ph type="body" sz="quarter" idx="23"/>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963810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4"/>
          <p:cNvSpPr>
            <a:spLocks noGrp="1"/>
          </p:cNvSpPr>
          <p:nvPr>
            <p:ph type="body" sz="quarter" idx="17"/>
          </p:nvPr>
        </p:nvSpPr>
        <p:spPr>
          <a:xfrm>
            <a:off x="275161" y="6113818"/>
            <a:ext cx="11684639"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6525228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7" y="6113818"/>
            <a:ext cx="10839028"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5" name="Slide Number Placeholder 5"/>
          <p:cNvSpPr>
            <a:spLocks noGrp="1"/>
          </p:cNvSpPr>
          <p:nvPr>
            <p:ph type="sldNum" sz="quarter" idx="4"/>
          </p:nvPr>
        </p:nvSpPr>
        <p:spPr>
          <a:xfrm>
            <a:off x="11731603" y="6568690"/>
            <a:ext cx="241301"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9" name="Text Placeholder 4"/>
          <p:cNvSpPr>
            <a:spLocks noGrp="1"/>
          </p:cNvSpPr>
          <p:nvPr>
            <p:ph type="body" sz="quarter" idx="16"/>
          </p:nvPr>
        </p:nvSpPr>
        <p:spPr>
          <a:xfrm>
            <a:off x="9717619" y="6576780"/>
            <a:ext cx="1145455"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1077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11832168" y="3079750"/>
            <a:ext cx="359833" cy="3778250"/>
          </a:xfrm>
          <a:prstGeom prst="rect">
            <a:avLst/>
          </a:prstGeom>
          <a:solidFill>
            <a:srgbClr val="00C0B5"/>
          </a:solidFill>
          <a:ln>
            <a:noFill/>
          </a:ln>
          <a:extLst/>
        </p:spPr>
        <p:txBody>
          <a:bodyPr anchor="ctr"/>
          <a:lstStyle/>
          <a:p>
            <a:pPr algn="ctr" defTabSz="457200">
              <a:defRPr/>
            </a:pPr>
            <a:endParaRPr lang="en-US">
              <a:solidFill>
                <a:prstClr val="white"/>
              </a:solidFill>
              <a:latin typeface="Arial" charset="0"/>
            </a:endParaRPr>
          </a:p>
        </p:txBody>
      </p:sp>
      <p:pic>
        <p:nvPicPr>
          <p:cNvPr id="5" name="Picture 8" descr="DWP_3262_SML_A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33389"/>
            <a:ext cx="11514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Placeholder 1"/>
          <p:cNvSpPr>
            <a:spLocks noGrp="1"/>
          </p:cNvSpPr>
          <p:nvPr>
            <p:ph type="ctrTitle"/>
          </p:nvPr>
        </p:nvSpPr>
        <p:spPr>
          <a:xfrm>
            <a:off x="609600" y="3079750"/>
            <a:ext cx="10363200" cy="1400175"/>
          </a:xfrm>
        </p:spPr>
        <p:txBody>
          <a:bodyPr lIns="0" tIns="0" rIns="0" bIns="0"/>
          <a:lstStyle>
            <a:lvl1pPr>
              <a:defRPr sz="3600" smtClean="0">
                <a:latin typeface="Arial" charset="0"/>
              </a:defRPr>
            </a:lvl1pPr>
          </a:lstStyle>
          <a:p>
            <a:pPr lvl="0"/>
            <a:r>
              <a:rPr lang="en-GB" noProof="0" smtClean="0"/>
              <a:t>Click to edit Master title style</a:t>
            </a:r>
          </a:p>
        </p:txBody>
      </p:sp>
      <p:sp>
        <p:nvSpPr>
          <p:cNvPr id="72708" name="Text Placeholder 2"/>
          <p:cNvSpPr>
            <a:spLocks noGrp="1"/>
          </p:cNvSpPr>
          <p:nvPr>
            <p:ph type="subTitle" idx="1"/>
          </p:nvPr>
        </p:nvSpPr>
        <p:spPr>
          <a:xfrm>
            <a:off x="609600" y="5194300"/>
            <a:ext cx="8534400" cy="1087438"/>
          </a:xfrm>
        </p:spPr>
        <p:txBody>
          <a:bodyPr lIns="0" tIns="0" rIns="0" bIns="0"/>
          <a:lstStyle>
            <a:lvl1pPr marL="0" indent="0">
              <a:buFont typeface="Arial" charset="0"/>
              <a:buNone/>
              <a:defRPr sz="1600" smtClean="0">
                <a:latin typeface="Arial" charset="0"/>
              </a:defRPr>
            </a:lvl1pPr>
          </a:lstStyle>
          <a:p>
            <a:pPr lvl="0"/>
            <a:r>
              <a:rPr lang="en-GB" noProof="0" smtClean="0"/>
              <a:t>Click to edit Master subtitle style</a:t>
            </a:r>
          </a:p>
        </p:txBody>
      </p:sp>
    </p:spTree>
    <p:extLst>
      <p:ext uri="{BB962C8B-B14F-4D97-AF65-F5344CB8AC3E}">
        <p14:creationId xmlns:p14="http://schemas.microsoft.com/office/powerpoint/2010/main" val="231681287"/>
      </p:ext>
    </p:extLst>
  </p:cSld>
  <p:clrMapOvr>
    <a:masterClrMapping/>
  </p:clrMapOvr>
  <p:transition spd="slow"/>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386694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08567"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96567"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926807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4311326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19579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07435" y="6356350"/>
            <a:ext cx="7241976" cy="365125"/>
          </a:xfrm>
        </p:spPr>
        <p:txBody>
          <a:bodyPr/>
          <a:lstStyle/>
          <a:p>
            <a:endParaRPr lang="en-GB" dirty="0"/>
          </a:p>
        </p:txBody>
      </p:sp>
      <p:sp>
        <p:nvSpPr>
          <p:cNvPr id="4" name="Slide Number Placeholder 3"/>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598717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717655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85330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1412776"/>
            <a:ext cx="6172200" cy="44482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61463" y="6356880"/>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71688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1556792"/>
            <a:ext cx="6172200" cy="43042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40317" y="6356350"/>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289274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6.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6.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1229"/>
            <a:ext cx="823413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3"/>
          </p:nvPr>
        </p:nvSpPr>
        <p:spPr>
          <a:xfrm>
            <a:off x="911424" y="6356351"/>
            <a:ext cx="7241976" cy="365125"/>
          </a:xfrm>
          <a:prstGeom prst="rect">
            <a:avLst/>
          </a:prstGeom>
        </p:spPr>
        <p:txBody>
          <a:bodyPr vert="horz" lIns="91440" tIns="45720" rIns="91440" bIns="45720" rtlCol="0" anchor="ctr"/>
          <a:lstStyle>
            <a:lvl1pPr algn="l">
              <a:defRPr sz="1200">
                <a:solidFill>
                  <a:srgbClr val="993366"/>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rgbClr val="993366"/>
                </a:solidFill>
                <a:latin typeface="Book Antiqua" panose="02040602050305030304" pitchFamily="18" charset="0"/>
              </a:defRPr>
            </a:lvl1pPr>
          </a:lstStyle>
          <a:p>
            <a:fld id="{55A9890D-6657-4725-9586-DF18C753392D}" type="slidenum">
              <a:rPr lang="en-GB" smtClean="0"/>
              <a:pPr/>
              <a:t>‹#›</a:t>
            </a:fld>
            <a:endParaRPr lang="en-GB"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64352" y="188640"/>
            <a:ext cx="2573400" cy="1155030"/>
          </a:xfrm>
          <a:prstGeom prst="rect">
            <a:avLst/>
          </a:prstGeom>
        </p:spPr>
      </p:pic>
    </p:spTree>
    <p:extLst>
      <p:ext uri="{BB962C8B-B14F-4D97-AF65-F5344CB8AC3E}">
        <p14:creationId xmlns:p14="http://schemas.microsoft.com/office/powerpoint/2010/main" val="78551003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4800" b="1"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4800" b="1"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1" y="0"/>
            <a:ext cx="359833" cy="3778250"/>
          </a:xfrm>
          <a:prstGeom prst="rect">
            <a:avLst/>
          </a:prstGeom>
          <a:solidFill>
            <a:srgbClr val="00C0B5"/>
          </a:solidFill>
          <a:ln>
            <a:noFill/>
          </a:ln>
          <a:extLst/>
        </p:spPr>
        <p:txBody>
          <a:bodyPr anchor="ctr"/>
          <a:lstStyle/>
          <a:p>
            <a:pPr algn="ctr" defTabSz="457200">
              <a:defRPr/>
            </a:pPr>
            <a:endParaRPr lang="en-US">
              <a:solidFill>
                <a:srgbClr val="FFFFFF"/>
              </a:solidFill>
            </a:endParaRPr>
          </a:p>
        </p:txBody>
      </p:sp>
      <p:sp>
        <p:nvSpPr>
          <p:cNvPr id="81928" name="Line 8"/>
          <p:cNvSpPr>
            <a:spLocks noChangeShapeType="1"/>
          </p:cNvSpPr>
          <p:nvPr/>
        </p:nvSpPr>
        <p:spPr bwMode="auto">
          <a:xfrm>
            <a:off x="395818" y="6502400"/>
            <a:ext cx="11385549" cy="0"/>
          </a:xfrm>
          <a:prstGeom prst="line">
            <a:avLst/>
          </a:prstGeom>
          <a:noFill/>
          <a:ln w="9525">
            <a:solidFill>
              <a:srgbClr val="00C0B5"/>
            </a:solidFill>
            <a:round/>
            <a:headEnd/>
            <a:tailEnd/>
          </a:ln>
          <a:effectLst/>
          <a:extLst/>
        </p:spPr>
        <p:txBody>
          <a:bodyPr/>
          <a:lstStyle/>
          <a:p>
            <a:pPr algn="ctr" defTabSz="457200" fontAlgn="base">
              <a:spcBef>
                <a:spcPct val="50000"/>
              </a:spcBef>
              <a:spcAft>
                <a:spcPct val="0"/>
              </a:spcAft>
              <a:defRPr/>
            </a:pPr>
            <a:endParaRPr lang="en-GB">
              <a:solidFill>
                <a:srgbClr val="000000"/>
              </a:solidFill>
            </a:endParaRPr>
          </a:p>
        </p:txBody>
      </p:sp>
      <p:sp>
        <p:nvSpPr>
          <p:cNvPr id="13" name="Slide Number Placeholder 5"/>
          <p:cNvSpPr txBox="1">
            <a:spLocks/>
          </p:cNvSpPr>
          <p:nvPr/>
        </p:nvSpPr>
        <p:spPr bwMode="auto">
          <a:xfrm>
            <a:off x="11104034" y="6535739"/>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1000" b="1">
                <a:solidFill>
                  <a:srgbClr val="00C0B5"/>
                </a:solidFill>
                <a:cs typeface="Arial" charset="0"/>
              </a:rPr>
              <a:pPr algn="r" fontAlgn="base">
                <a:lnSpc>
                  <a:spcPct val="110000"/>
                </a:lnSpc>
                <a:spcBef>
                  <a:spcPct val="50000"/>
                </a:spcBef>
                <a:spcAft>
                  <a:spcPct val="0"/>
                </a:spcAft>
                <a:buClr>
                  <a:srgbClr val="000000"/>
                </a:buClr>
                <a:defRPr/>
              </a:pPr>
              <a:t>‹#›</a:t>
            </a:fld>
            <a:endParaRPr lang="en-GB" sz="1000" b="1">
              <a:solidFill>
                <a:srgbClr val="00C0B5"/>
              </a:solidFill>
              <a:cs typeface="Arial" charset="0"/>
            </a:endParaRPr>
          </a:p>
        </p:txBody>
      </p:sp>
      <p:sp>
        <p:nvSpPr>
          <p:cNvPr id="81930" name="Text Box 10"/>
          <p:cNvSpPr txBox="1">
            <a:spLocks noChangeArrowheads="1"/>
          </p:cNvSpPr>
          <p:nvPr/>
        </p:nvSpPr>
        <p:spPr bwMode="auto">
          <a:xfrm>
            <a:off x="395818" y="6526213"/>
            <a:ext cx="1992533" cy="153888"/>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1000" dirty="0" smtClean="0">
                <a:solidFill>
                  <a:srgbClr val="000000"/>
                </a:solidFill>
              </a:rPr>
              <a:t>Department for Work and Pensions</a:t>
            </a:r>
            <a:endParaRPr lang="en-GB" sz="1000" dirty="0">
              <a:solidFill>
                <a:srgbClr val="000000"/>
              </a:solidFill>
            </a:endParaRPr>
          </a:p>
        </p:txBody>
      </p:sp>
    </p:spTree>
    <p:extLst>
      <p:ext uri="{BB962C8B-B14F-4D97-AF65-F5344CB8AC3E}">
        <p14:creationId xmlns:p14="http://schemas.microsoft.com/office/powerpoint/2010/main" val="206261418"/>
      </p:ext>
    </p:extLst>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1" y="0"/>
            <a:ext cx="359833" cy="3778250"/>
          </a:xfrm>
          <a:prstGeom prst="rect">
            <a:avLst/>
          </a:prstGeom>
          <a:solidFill>
            <a:srgbClr val="00C0B5"/>
          </a:solidFill>
          <a:ln>
            <a:noFill/>
          </a:ln>
          <a:extLst/>
        </p:spPr>
        <p:txBody>
          <a:bodyPr anchor="ctr"/>
          <a:lstStyle/>
          <a:p>
            <a:pPr algn="ctr" defTabSz="457200">
              <a:defRPr/>
            </a:pPr>
            <a:endParaRPr lang="en-US">
              <a:solidFill>
                <a:srgbClr val="FFFFFF"/>
              </a:solidFill>
            </a:endParaRPr>
          </a:p>
        </p:txBody>
      </p:sp>
      <p:sp>
        <p:nvSpPr>
          <p:cNvPr id="81928" name="Line 8"/>
          <p:cNvSpPr>
            <a:spLocks noChangeShapeType="1"/>
          </p:cNvSpPr>
          <p:nvPr/>
        </p:nvSpPr>
        <p:spPr bwMode="auto">
          <a:xfrm>
            <a:off x="395818" y="6502400"/>
            <a:ext cx="11385549" cy="0"/>
          </a:xfrm>
          <a:prstGeom prst="line">
            <a:avLst/>
          </a:prstGeom>
          <a:noFill/>
          <a:ln w="9525">
            <a:solidFill>
              <a:srgbClr val="00C0B5"/>
            </a:solidFill>
            <a:round/>
            <a:headEnd/>
            <a:tailEnd/>
          </a:ln>
          <a:effectLst/>
          <a:extLst/>
        </p:spPr>
        <p:txBody>
          <a:bodyPr/>
          <a:lstStyle/>
          <a:p>
            <a:pPr algn="ctr" defTabSz="457200" fontAlgn="base">
              <a:spcBef>
                <a:spcPct val="50000"/>
              </a:spcBef>
              <a:spcAft>
                <a:spcPct val="0"/>
              </a:spcAft>
              <a:defRPr/>
            </a:pPr>
            <a:endParaRPr lang="en-GB">
              <a:solidFill>
                <a:srgbClr val="000000"/>
              </a:solidFill>
            </a:endParaRPr>
          </a:p>
        </p:txBody>
      </p:sp>
      <p:sp>
        <p:nvSpPr>
          <p:cNvPr id="13" name="Slide Number Placeholder 5"/>
          <p:cNvSpPr txBox="1">
            <a:spLocks/>
          </p:cNvSpPr>
          <p:nvPr/>
        </p:nvSpPr>
        <p:spPr bwMode="auto">
          <a:xfrm>
            <a:off x="11104034" y="6535739"/>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1000" b="1">
                <a:solidFill>
                  <a:srgbClr val="00C0B5"/>
                </a:solidFill>
                <a:cs typeface="Arial" charset="0"/>
              </a:rPr>
              <a:pPr algn="r" fontAlgn="base">
                <a:lnSpc>
                  <a:spcPct val="110000"/>
                </a:lnSpc>
                <a:spcBef>
                  <a:spcPct val="50000"/>
                </a:spcBef>
                <a:spcAft>
                  <a:spcPct val="0"/>
                </a:spcAft>
                <a:buClr>
                  <a:srgbClr val="000000"/>
                </a:buClr>
                <a:defRPr/>
              </a:pPr>
              <a:t>‹#›</a:t>
            </a:fld>
            <a:endParaRPr lang="en-GB" sz="1000" b="1">
              <a:solidFill>
                <a:srgbClr val="00C0B5"/>
              </a:solidFill>
              <a:cs typeface="Arial" charset="0"/>
            </a:endParaRPr>
          </a:p>
        </p:txBody>
      </p:sp>
      <p:sp>
        <p:nvSpPr>
          <p:cNvPr id="81930" name="Text Box 10"/>
          <p:cNvSpPr txBox="1">
            <a:spLocks noChangeArrowheads="1"/>
          </p:cNvSpPr>
          <p:nvPr/>
        </p:nvSpPr>
        <p:spPr bwMode="auto">
          <a:xfrm>
            <a:off x="395818" y="6526213"/>
            <a:ext cx="1992533" cy="153888"/>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1000" dirty="0" smtClean="0">
                <a:solidFill>
                  <a:srgbClr val="000000"/>
                </a:solidFill>
              </a:rPr>
              <a:t>Department for Work and Pensions</a:t>
            </a:r>
            <a:endParaRPr lang="en-GB" sz="1000" dirty="0">
              <a:solidFill>
                <a:srgbClr val="000000"/>
              </a:solidFill>
            </a:endParaRPr>
          </a:p>
        </p:txBody>
      </p:sp>
    </p:spTree>
    <p:extLst>
      <p:ext uri="{BB962C8B-B14F-4D97-AF65-F5344CB8AC3E}">
        <p14:creationId xmlns:p14="http://schemas.microsoft.com/office/powerpoint/2010/main" val="3073282684"/>
      </p:ext>
    </p:extLst>
  </p:cSld>
  <p:clrMap bg1="lt1" tx1="dk1" bg2="lt2" tx2="dk2" accent1="accent1" accent2="accent2" accent3="accent3" accent4="accent4" accent5="accent5" accent6="accent6" hlink="hlink" folHlink="folHlink"/>
  <p:sldLayoutIdLst>
    <p:sldLayoutId id="2147483768"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1" y="0"/>
            <a:ext cx="359833" cy="3778250"/>
          </a:xfrm>
          <a:prstGeom prst="rect">
            <a:avLst/>
          </a:prstGeom>
          <a:solidFill>
            <a:srgbClr val="00C0B5"/>
          </a:solidFill>
          <a:ln>
            <a:noFill/>
          </a:ln>
          <a:extLst/>
        </p:spPr>
        <p:txBody>
          <a:bodyPr anchor="ctr"/>
          <a:lstStyle/>
          <a:p>
            <a:pPr algn="ctr" defTabSz="457200">
              <a:defRPr/>
            </a:pPr>
            <a:endParaRPr lang="en-US">
              <a:solidFill>
                <a:srgbClr val="FFFFFF"/>
              </a:solidFill>
            </a:endParaRPr>
          </a:p>
        </p:txBody>
      </p:sp>
      <p:sp>
        <p:nvSpPr>
          <p:cNvPr id="81928" name="Line 8"/>
          <p:cNvSpPr>
            <a:spLocks noChangeShapeType="1"/>
          </p:cNvSpPr>
          <p:nvPr/>
        </p:nvSpPr>
        <p:spPr bwMode="auto">
          <a:xfrm>
            <a:off x="395818" y="6502400"/>
            <a:ext cx="11385549" cy="0"/>
          </a:xfrm>
          <a:prstGeom prst="line">
            <a:avLst/>
          </a:prstGeom>
          <a:noFill/>
          <a:ln w="9525">
            <a:solidFill>
              <a:srgbClr val="00C0B5"/>
            </a:solidFill>
            <a:round/>
            <a:headEnd/>
            <a:tailEnd/>
          </a:ln>
          <a:effectLst/>
          <a:extLst/>
        </p:spPr>
        <p:txBody>
          <a:bodyPr/>
          <a:lstStyle/>
          <a:p>
            <a:pPr algn="ctr" defTabSz="457200" fontAlgn="base">
              <a:spcBef>
                <a:spcPct val="50000"/>
              </a:spcBef>
              <a:spcAft>
                <a:spcPct val="0"/>
              </a:spcAft>
              <a:defRPr/>
            </a:pPr>
            <a:endParaRPr lang="en-GB">
              <a:solidFill>
                <a:srgbClr val="000000"/>
              </a:solidFill>
            </a:endParaRPr>
          </a:p>
        </p:txBody>
      </p:sp>
      <p:sp>
        <p:nvSpPr>
          <p:cNvPr id="13" name="Slide Number Placeholder 5"/>
          <p:cNvSpPr txBox="1">
            <a:spLocks/>
          </p:cNvSpPr>
          <p:nvPr/>
        </p:nvSpPr>
        <p:spPr bwMode="auto">
          <a:xfrm>
            <a:off x="11104034" y="6535739"/>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1000" b="1">
                <a:solidFill>
                  <a:srgbClr val="00C0B5"/>
                </a:solidFill>
                <a:cs typeface="Arial" charset="0"/>
              </a:rPr>
              <a:pPr algn="r" fontAlgn="base">
                <a:lnSpc>
                  <a:spcPct val="110000"/>
                </a:lnSpc>
                <a:spcBef>
                  <a:spcPct val="50000"/>
                </a:spcBef>
                <a:spcAft>
                  <a:spcPct val="0"/>
                </a:spcAft>
                <a:buClr>
                  <a:srgbClr val="000000"/>
                </a:buClr>
                <a:defRPr/>
              </a:pPr>
              <a:t>‹#›</a:t>
            </a:fld>
            <a:endParaRPr lang="en-GB" sz="1000" b="1">
              <a:solidFill>
                <a:srgbClr val="00C0B5"/>
              </a:solidFill>
              <a:cs typeface="Arial" charset="0"/>
            </a:endParaRPr>
          </a:p>
        </p:txBody>
      </p:sp>
      <p:sp>
        <p:nvSpPr>
          <p:cNvPr id="81930" name="Text Box 10"/>
          <p:cNvSpPr txBox="1">
            <a:spLocks noChangeArrowheads="1"/>
          </p:cNvSpPr>
          <p:nvPr/>
        </p:nvSpPr>
        <p:spPr bwMode="auto">
          <a:xfrm>
            <a:off x="395818" y="6526213"/>
            <a:ext cx="1992533" cy="153888"/>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1000" dirty="0" smtClean="0">
                <a:solidFill>
                  <a:srgbClr val="000000"/>
                </a:solidFill>
              </a:rPr>
              <a:t>Department for Work and Pensions</a:t>
            </a:r>
            <a:endParaRPr lang="en-GB" sz="1000" dirty="0">
              <a:solidFill>
                <a:srgbClr val="000000"/>
              </a:solidFill>
            </a:endParaRPr>
          </a:p>
        </p:txBody>
      </p:sp>
    </p:spTree>
    <p:extLst>
      <p:ext uri="{BB962C8B-B14F-4D97-AF65-F5344CB8AC3E}">
        <p14:creationId xmlns:p14="http://schemas.microsoft.com/office/powerpoint/2010/main" val="1089433207"/>
      </p:ext>
    </p:extLst>
  </p:cSld>
  <p:clrMap bg1="lt1" tx1="dk1" bg2="lt2" tx2="dk2" accent1="accent1" accent2="accent2" accent3="accent3" accent4="accent4" accent5="accent5" accent6="accent6" hlink="hlink" folHlink="folHlink"/>
  <p:sldLayoutIdLst>
    <p:sldLayoutId id="2147483770"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1229"/>
            <a:ext cx="823413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911424" y="6356351"/>
            <a:ext cx="7241976" cy="365125"/>
          </a:xfrm>
          <a:prstGeom prst="rect">
            <a:avLst/>
          </a:prstGeom>
        </p:spPr>
        <p:txBody>
          <a:bodyPr vert="horz" lIns="91440" tIns="45720" rIns="91440" bIns="45720" rtlCol="0" anchor="ctr"/>
          <a:lstStyle>
            <a:lvl1pPr algn="l">
              <a:defRPr sz="1200">
                <a:solidFill>
                  <a:srgbClr val="993366"/>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rgbClr val="993366"/>
                </a:solidFill>
                <a:latin typeface="Book Antiqua" panose="02040602050305030304" pitchFamily="18" charset="0"/>
              </a:defRPr>
            </a:lvl1pPr>
          </a:lstStyle>
          <a:p>
            <a:fld id="{55A9890D-6657-4725-9586-DF18C753392D}" type="slidenum">
              <a:rPr lang="en-GB" smtClean="0"/>
              <a:pPr/>
              <a:t>‹#›</a:t>
            </a:fld>
            <a:endParaRPr lang="en-GB"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64352" y="188640"/>
            <a:ext cx="2573400" cy="1155030"/>
          </a:xfrm>
          <a:prstGeom prst="rect">
            <a:avLst/>
          </a:prstGeom>
        </p:spPr>
      </p:pic>
    </p:spTree>
    <p:extLst>
      <p:ext uri="{BB962C8B-B14F-4D97-AF65-F5344CB8AC3E}">
        <p14:creationId xmlns:p14="http://schemas.microsoft.com/office/powerpoint/2010/main" val="1402184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295156" y="4101682"/>
            <a:ext cx="4896845" cy="2756924"/>
          </a:xfrm>
          <a:prstGeom prst="rect">
            <a:avLst/>
          </a:prstGeom>
        </p:spPr>
      </p:pic>
      <p:sp>
        <p:nvSpPr>
          <p:cNvPr id="1026" name="Rectangle 2"/>
          <p:cNvSpPr>
            <a:spLocks noGrp="1" noChangeArrowheads="1"/>
          </p:cNvSpPr>
          <p:nvPr>
            <p:ph type="title"/>
          </p:nvPr>
        </p:nvSpPr>
        <p:spPr bwMode="auto">
          <a:xfrm>
            <a:off x="168001" y="227562"/>
            <a:ext cx="11784651" cy="562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a:t>Click to edit Master title style </a:t>
            </a:r>
          </a:p>
        </p:txBody>
      </p:sp>
      <p:sp>
        <p:nvSpPr>
          <p:cNvPr id="1027" name="Rectangle 3"/>
          <p:cNvSpPr>
            <a:spLocks noGrp="1" noChangeArrowheads="1"/>
          </p:cNvSpPr>
          <p:nvPr>
            <p:ph type="body" idx="1"/>
          </p:nvPr>
        </p:nvSpPr>
        <p:spPr bwMode="auto">
          <a:xfrm>
            <a:off x="168001" y="1124744"/>
            <a:ext cx="11784651" cy="5088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0" name="Rectangle 6"/>
          <p:cNvSpPr>
            <a:spLocks noGrp="1" noChangeArrowheads="1"/>
          </p:cNvSpPr>
          <p:nvPr>
            <p:ph type="sldNum" sz="quarter" idx="4"/>
          </p:nvPr>
        </p:nvSpPr>
        <p:spPr bwMode="auto">
          <a:xfrm>
            <a:off x="11259019" y="6413963"/>
            <a:ext cx="92498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mn-lt"/>
              </a:defRPr>
            </a:lvl1pPr>
          </a:lstStyle>
          <a:p>
            <a:pPr>
              <a:defRPr/>
            </a:pPr>
            <a:fld id="{8C31C3D3-849F-4815-877B-1C2FB8FADA6B}" type="slidenum">
              <a:rPr lang="en-GB" smtClean="0">
                <a:solidFill>
                  <a:srgbClr val="414141"/>
                </a:solidFill>
              </a:rPr>
              <a:pPr>
                <a:defRPr/>
              </a:pPr>
              <a:t>‹#›</a:t>
            </a:fld>
            <a:endParaRPr lang="en-GB" dirty="0">
              <a:solidFill>
                <a:srgbClr val="414141"/>
              </a:solidFill>
            </a:endParaRPr>
          </a:p>
        </p:txBody>
      </p:sp>
      <p:sp>
        <p:nvSpPr>
          <p:cNvPr id="1031" name="Text Box 7"/>
          <p:cNvSpPr txBox="1">
            <a:spLocks noChangeArrowheads="1"/>
          </p:cNvSpPr>
          <p:nvPr/>
        </p:nvSpPr>
        <p:spPr bwMode="auto">
          <a:xfrm>
            <a:off x="168003" y="6518279"/>
            <a:ext cx="9025303" cy="150041"/>
          </a:xfrm>
          <a:prstGeom prst="rect">
            <a:avLst/>
          </a:prstGeom>
          <a:noFill/>
          <a:ln w="9525">
            <a:noFill/>
            <a:miter lim="800000"/>
            <a:headEnd/>
            <a:tailEnd/>
          </a:ln>
          <a:effectLst/>
        </p:spPr>
        <p:txBody>
          <a:bodyPr wrap="square">
            <a:spAutoFit/>
          </a:bodyPr>
          <a:lstStyle/>
          <a:p>
            <a:pPr>
              <a:spcBef>
                <a:spcPct val="50000"/>
              </a:spcBef>
              <a:defRPr/>
            </a:pPr>
            <a:r>
              <a:rPr lang="en-GB" sz="375" dirty="0">
                <a:solidFill>
                  <a:srgbClr val="414141"/>
                </a:solidFill>
              </a:rPr>
              <a:t>© NEST Corporation 2018</a:t>
            </a:r>
          </a:p>
        </p:txBody>
      </p:sp>
    </p:spTree>
    <p:extLst>
      <p:ext uri="{BB962C8B-B14F-4D97-AF65-F5344CB8AC3E}">
        <p14:creationId xmlns:p14="http://schemas.microsoft.com/office/powerpoint/2010/main" val="31761892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ransition spd="slow">
    <p:fade/>
  </p:transition>
  <p:hf hdr="0" ftr="0" dt="0"/>
  <p:txStyles>
    <p:titleStyle>
      <a:lvl1pPr algn="l" rtl="0" eaLnBrk="0" fontAlgn="base" hangingPunct="0">
        <a:spcBef>
          <a:spcPct val="0"/>
        </a:spcBef>
        <a:spcAft>
          <a:spcPct val="0"/>
        </a:spcAft>
        <a:defRPr sz="2250" b="1" spc="-38" baseline="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rebuchet MS" pitchFamily="34" charset="0"/>
        </a:defRPr>
      </a:lvl2pPr>
      <a:lvl3pPr algn="l" rtl="0" eaLnBrk="0" fontAlgn="base" hangingPunct="0">
        <a:spcBef>
          <a:spcPct val="0"/>
        </a:spcBef>
        <a:spcAft>
          <a:spcPct val="0"/>
        </a:spcAft>
        <a:defRPr sz="2400">
          <a:solidFill>
            <a:schemeClr val="tx2"/>
          </a:solidFill>
          <a:latin typeface="Trebuchet MS" pitchFamily="34" charset="0"/>
        </a:defRPr>
      </a:lvl3pPr>
      <a:lvl4pPr algn="l" rtl="0" eaLnBrk="0" fontAlgn="base" hangingPunct="0">
        <a:spcBef>
          <a:spcPct val="0"/>
        </a:spcBef>
        <a:spcAft>
          <a:spcPct val="0"/>
        </a:spcAft>
        <a:defRPr sz="2400">
          <a:solidFill>
            <a:schemeClr val="tx2"/>
          </a:solidFill>
          <a:latin typeface="Trebuchet MS" pitchFamily="34" charset="0"/>
        </a:defRPr>
      </a:lvl4pPr>
      <a:lvl5pPr algn="l" rtl="0" eaLnBrk="0" fontAlgn="base" hangingPunct="0">
        <a:spcBef>
          <a:spcPct val="0"/>
        </a:spcBef>
        <a:spcAft>
          <a:spcPct val="0"/>
        </a:spcAft>
        <a:defRPr sz="2400">
          <a:solidFill>
            <a:schemeClr val="tx2"/>
          </a:solidFill>
          <a:latin typeface="Trebuchet MS" pitchFamily="34" charset="0"/>
        </a:defRPr>
      </a:lvl5pPr>
      <a:lvl6pPr marL="342892" algn="l" rtl="0" fontAlgn="base">
        <a:spcBef>
          <a:spcPct val="0"/>
        </a:spcBef>
        <a:spcAft>
          <a:spcPct val="0"/>
        </a:spcAft>
        <a:defRPr sz="2400">
          <a:solidFill>
            <a:schemeClr val="tx2"/>
          </a:solidFill>
          <a:latin typeface="Trebuchet MS" pitchFamily="34" charset="0"/>
        </a:defRPr>
      </a:lvl6pPr>
      <a:lvl7pPr marL="685784" algn="l" rtl="0" fontAlgn="base">
        <a:spcBef>
          <a:spcPct val="0"/>
        </a:spcBef>
        <a:spcAft>
          <a:spcPct val="0"/>
        </a:spcAft>
        <a:defRPr sz="2400">
          <a:solidFill>
            <a:schemeClr val="tx2"/>
          </a:solidFill>
          <a:latin typeface="Trebuchet MS" pitchFamily="34" charset="0"/>
        </a:defRPr>
      </a:lvl7pPr>
      <a:lvl8pPr marL="1028675" algn="l" rtl="0" fontAlgn="base">
        <a:spcBef>
          <a:spcPct val="0"/>
        </a:spcBef>
        <a:spcAft>
          <a:spcPct val="0"/>
        </a:spcAft>
        <a:defRPr sz="2400">
          <a:solidFill>
            <a:schemeClr val="tx2"/>
          </a:solidFill>
          <a:latin typeface="Trebuchet MS" pitchFamily="34" charset="0"/>
        </a:defRPr>
      </a:lvl8pPr>
      <a:lvl9pPr marL="1371566" algn="l" rtl="0" fontAlgn="base">
        <a:spcBef>
          <a:spcPct val="0"/>
        </a:spcBef>
        <a:spcAft>
          <a:spcPct val="0"/>
        </a:spcAft>
        <a:defRPr sz="2400">
          <a:solidFill>
            <a:schemeClr val="tx2"/>
          </a:solidFill>
          <a:latin typeface="Trebuchet MS" pitchFamily="34" charset="0"/>
        </a:defRPr>
      </a:lvl9pPr>
    </p:titleStyle>
    <p:bodyStyle>
      <a:lvl1pPr marL="198830" indent="-198830" algn="l" rtl="0" eaLnBrk="0" fontAlgn="base" hangingPunct="0">
        <a:spcBef>
          <a:spcPct val="20000"/>
        </a:spcBef>
        <a:spcAft>
          <a:spcPct val="0"/>
        </a:spcAft>
        <a:buClr>
          <a:srgbClr val="FF8201"/>
        </a:buClr>
        <a:buFontTx/>
        <a:buBlip>
          <a:blip r:embed="rId11"/>
        </a:buBlip>
        <a:defRPr sz="1800" spc="-38" baseline="0">
          <a:solidFill>
            <a:schemeClr val="tx1"/>
          </a:solidFill>
          <a:latin typeface="+mn-lt"/>
          <a:ea typeface="+mn-ea"/>
          <a:cs typeface="+mn-cs"/>
        </a:defRPr>
      </a:lvl1pPr>
      <a:lvl2pPr marL="335748" indent="-136919" algn="l" rtl="0" eaLnBrk="0" fontAlgn="base" hangingPunct="0">
        <a:spcBef>
          <a:spcPct val="20000"/>
        </a:spcBef>
        <a:spcAft>
          <a:spcPct val="0"/>
        </a:spcAft>
        <a:buClr>
          <a:srgbClr val="FF8201"/>
        </a:buClr>
        <a:buChar char="–"/>
        <a:defRPr sz="1500" spc="-38" baseline="0">
          <a:solidFill>
            <a:schemeClr val="tx1"/>
          </a:solidFill>
          <a:latin typeface="+mn-lt"/>
        </a:defRPr>
      </a:lvl2pPr>
      <a:lvl3pPr marL="469095" indent="-133347" algn="l" rtl="0" eaLnBrk="0" fontAlgn="base" hangingPunct="0">
        <a:spcBef>
          <a:spcPct val="20000"/>
        </a:spcBef>
        <a:spcAft>
          <a:spcPct val="0"/>
        </a:spcAft>
        <a:buClr>
          <a:srgbClr val="FF8201"/>
        </a:buClr>
        <a:buChar char="•"/>
        <a:defRPr sz="1350" spc="-38" baseline="0">
          <a:solidFill>
            <a:schemeClr val="tx1"/>
          </a:solidFill>
          <a:latin typeface="+mn-lt"/>
        </a:defRPr>
      </a:lvl3pPr>
      <a:lvl4pPr marL="606014" indent="-136919" algn="l" rtl="0" eaLnBrk="0" fontAlgn="base" hangingPunct="0">
        <a:spcBef>
          <a:spcPct val="20000"/>
        </a:spcBef>
        <a:spcAft>
          <a:spcPct val="0"/>
        </a:spcAft>
        <a:buClr>
          <a:srgbClr val="FF8201"/>
        </a:buClr>
        <a:buChar char="–"/>
        <a:defRPr sz="1200" spc="-38" baseline="0">
          <a:solidFill>
            <a:schemeClr val="tx1"/>
          </a:solidFill>
          <a:latin typeface="+mn-lt"/>
        </a:defRPr>
      </a:lvl4pPr>
      <a:lvl5pPr marL="739361" indent="-133347" algn="l" rtl="0" eaLnBrk="0" fontAlgn="base" hangingPunct="0">
        <a:spcBef>
          <a:spcPct val="20000"/>
        </a:spcBef>
        <a:spcAft>
          <a:spcPct val="0"/>
        </a:spcAft>
        <a:buClr>
          <a:srgbClr val="FF8201"/>
        </a:buClr>
        <a:buChar char="•"/>
        <a:defRPr sz="1200" spc="-38" baseline="0">
          <a:solidFill>
            <a:schemeClr val="tx1"/>
          </a:solidFill>
          <a:latin typeface="+mn-lt"/>
        </a:defRPr>
      </a:lvl5pPr>
      <a:lvl6pPr marL="1885903" indent="-171446" algn="l" rtl="0" fontAlgn="base">
        <a:spcBef>
          <a:spcPct val="20000"/>
        </a:spcBef>
        <a:spcAft>
          <a:spcPct val="0"/>
        </a:spcAft>
        <a:buClr>
          <a:srgbClr val="FF8201"/>
        </a:buClr>
        <a:buChar char="•"/>
        <a:defRPr sz="1500">
          <a:solidFill>
            <a:schemeClr val="tx1"/>
          </a:solidFill>
          <a:latin typeface="+mn-lt"/>
        </a:defRPr>
      </a:lvl6pPr>
      <a:lvl7pPr marL="2228795" indent="-171446" algn="l" rtl="0" fontAlgn="base">
        <a:spcBef>
          <a:spcPct val="20000"/>
        </a:spcBef>
        <a:spcAft>
          <a:spcPct val="0"/>
        </a:spcAft>
        <a:buClr>
          <a:srgbClr val="FF8201"/>
        </a:buClr>
        <a:buChar char="•"/>
        <a:defRPr sz="1500">
          <a:solidFill>
            <a:schemeClr val="tx1"/>
          </a:solidFill>
          <a:latin typeface="+mn-lt"/>
        </a:defRPr>
      </a:lvl7pPr>
      <a:lvl8pPr marL="2571686" indent="-171446" algn="l" rtl="0" fontAlgn="base">
        <a:spcBef>
          <a:spcPct val="20000"/>
        </a:spcBef>
        <a:spcAft>
          <a:spcPct val="0"/>
        </a:spcAft>
        <a:buClr>
          <a:srgbClr val="FF8201"/>
        </a:buClr>
        <a:buChar char="•"/>
        <a:defRPr sz="1500">
          <a:solidFill>
            <a:schemeClr val="tx1"/>
          </a:solidFill>
          <a:latin typeface="+mn-lt"/>
        </a:defRPr>
      </a:lvl8pPr>
      <a:lvl9pPr marL="2914577" indent="-171446" algn="l" rtl="0" fontAlgn="base">
        <a:spcBef>
          <a:spcPct val="20000"/>
        </a:spcBef>
        <a:spcAft>
          <a:spcPct val="0"/>
        </a:spcAft>
        <a:buClr>
          <a:srgbClr val="FF8201"/>
        </a:buClr>
        <a:buChar char="•"/>
        <a:defRPr sz="1500">
          <a:solidFill>
            <a:schemeClr val="tx1"/>
          </a:solidFill>
          <a:latin typeface="+mn-lt"/>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777" y="150726"/>
            <a:ext cx="11747071" cy="2908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0346" y="1338279"/>
            <a:ext cx="10854268"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11731603" y="6568905"/>
            <a:ext cx="241301" cy="107722"/>
          </a:xfrm>
          <a:prstGeom prst="rect">
            <a:avLst/>
          </a:prstGeom>
        </p:spPr>
        <p:txBody>
          <a:bodyPr vert="horz" wrap="square" lIns="0" tIns="0" rIns="0" bIns="0" rtlCol="0" anchor="ctr">
            <a:spAutoFit/>
          </a:bodyPr>
          <a:lstStyle>
            <a:lvl1pPr algn="r">
              <a:defRPr sz="700" b="0" i="0">
                <a:solidFill>
                  <a:schemeClr val="tx1"/>
                </a:solidFill>
                <a:latin typeface="Calibri"/>
                <a:cs typeface="Calibri"/>
              </a:defRPr>
            </a:lvl1pPr>
          </a:lstStyle>
          <a:p>
            <a:pPr defTabSz="457146"/>
            <a:fld id="{BA11689F-3B9A-A941-B15F-D2DE9D7A7DB5}" type="slidenum">
              <a:rPr lang="en-US" smtClean="0">
                <a:solidFill>
                  <a:srgbClr val="000000"/>
                </a:solidFill>
              </a:rPr>
              <a:pPr defTabSz="457146"/>
              <a:t>‹#›</a:t>
            </a:fld>
            <a:endParaRPr lang="en-US" dirty="0">
              <a:solidFill>
                <a:srgbClr val="000000"/>
              </a:solidFill>
            </a:endParaRPr>
          </a:p>
        </p:txBody>
      </p:sp>
      <p:pic>
        <p:nvPicPr>
          <p:cNvPr id="7" name="Picture 6"/>
          <p:cNvPicPr>
            <a:picLocks/>
          </p:cNvPicPr>
          <p:nvPr/>
        </p:nvPicPr>
        <p:blipFill rotWithShape="1">
          <a:blip r:embed="rId19" cstate="print">
            <a:extLst>
              <a:ext uri="{28A0092B-C50C-407E-A947-70E740481C1C}">
                <a14:useLocalDpi xmlns:a14="http://schemas.microsoft.com/office/drawing/2010/main" val="0"/>
              </a:ext>
            </a:extLst>
          </a:blip>
          <a:srcRect/>
          <a:stretch/>
        </p:blipFill>
        <p:spPr>
          <a:xfrm>
            <a:off x="231431" y="6307293"/>
            <a:ext cx="1301989" cy="382502"/>
          </a:xfrm>
          <a:prstGeom prst="rect">
            <a:avLst/>
          </a:prstGeom>
        </p:spPr>
      </p:pic>
      <p:sp>
        <p:nvSpPr>
          <p:cNvPr id="17" name="fl"/>
          <p:cNvSpPr txBox="1"/>
          <p:nvPr userDrawn="1"/>
        </p:nvSpPr>
        <p:spPr>
          <a:xfrm>
            <a:off x="0" y="6438901"/>
            <a:ext cx="12192000" cy="323165"/>
          </a:xfrm>
          <a:prstGeom prst="rect">
            <a:avLst/>
          </a:prstGeom>
          <a:noFill/>
        </p:spPr>
        <p:txBody>
          <a:bodyPr vert="horz" wrap="square" rtlCol="0">
            <a:spAutoFit/>
          </a:bodyPr>
          <a:lstStyle/>
          <a:p>
            <a:endParaRPr lang="en-GB" sz="1500" dirty="0" err="1" smtClean="0">
              <a:solidFill>
                <a:srgbClr val="808080"/>
              </a:solidFill>
            </a:endParaRPr>
          </a:p>
        </p:txBody>
      </p:sp>
    </p:spTree>
    <p:extLst>
      <p:ext uri="{BB962C8B-B14F-4D97-AF65-F5344CB8AC3E}">
        <p14:creationId xmlns:p14="http://schemas.microsoft.com/office/powerpoint/2010/main" val="26284901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iming>
    <p:tnLst>
      <p:par>
        <p:cTn id="1" dur="indefinite" restart="never" nodeType="tmRoot"/>
      </p:par>
    </p:tnLst>
  </p:timing>
  <p:hf hdr="0" ftr="0" dt="0"/>
  <p:txStyles>
    <p:titleStyle>
      <a:lvl1pPr algn="l" defTabSz="457146" rtl="0" eaLnBrk="1" latinLnBrk="0" hangingPunct="1">
        <a:lnSpc>
          <a:spcPct val="10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777" y="150726"/>
            <a:ext cx="11747071" cy="2908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0346" y="1338279"/>
            <a:ext cx="10854268"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11731603" y="6568905"/>
            <a:ext cx="241301" cy="107722"/>
          </a:xfrm>
          <a:prstGeom prst="rect">
            <a:avLst/>
          </a:prstGeom>
        </p:spPr>
        <p:txBody>
          <a:bodyPr vert="horz" wrap="square" lIns="0" tIns="0" rIns="0" bIns="0" rtlCol="0" anchor="ctr">
            <a:spAutoFit/>
          </a:bodyPr>
          <a:lstStyle>
            <a:lvl1pPr algn="r">
              <a:defRPr sz="700" b="0" i="0">
                <a:solidFill>
                  <a:schemeClr val="tx1"/>
                </a:solidFill>
                <a:latin typeface="Calibri"/>
                <a:cs typeface="Calibri"/>
              </a:defRPr>
            </a:lvl1pPr>
          </a:lstStyle>
          <a:p>
            <a:pPr defTabSz="457146"/>
            <a:fld id="{BA11689F-3B9A-A941-B15F-D2DE9D7A7DB5}" type="slidenum">
              <a:rPr lang="en-US" smtClean="0">
                <a:solidFill>
                  <a:srgbClr val="000000"/>
                </a:solidFill>
              </a:rPr>
              <a:pPr defTabSz="457146"/>
              <a:t>‹#›</a:t>
            </a:fld>
            <a:endParaRPr lang="en-US" dirty="0">
              <a:solidFill>
                <a:srgbClr val="000000"/>
              </a:solidFill>
            </a:endParaRPr>
          </a:p>
        </p:txBody>
      </p:sp>
      <p:pic>
        <p:nvPicPr>
          <p:cNvPr id="7" name="Picture 6"/>
          <p:cNvPicPr>
            <a:picLocks/>
          </p:cNvPicPr>
          <p:nvPr/>
        </p:nvPicPr>
        <p:blipFill rotWithShape="1">
          <a:blip r:embed="rId19" cstate="print">
            <a:extLst>
              <a:ext uri="{28A0092B-C50C-407E-A947-70E740481C1C}">
                <a14:useLocalDpi xmlns:a14="http://schemas.microsoft.com/office/drawing/2010/main" val="0"/>
              </a:ext>
            </a:extLst>
          </a:blip>
          <a:srcRect/>
          <a:stretch/>
        </p:blipFill>
        <p:spPr>
          <a:xfrm>
            <a:off x="231431" y="6307293"/>
            <a:ext cx="1301989" cy="382502"/>
          </a:xfrm>
          <a:prstGeom prst="rect">
            <a:avLst/>
          </a:prstGeom>
        </p:spPr>
      </p:pic>
      <p:sp>
        <p:nvSpPr>
          <p:cNvPr id="8" name="fl"/>
          <p:cNvSpPr txBox="1"/>
          <p:nvPr userDrawn="1"/>
        </p:nvSpPr>
        <p:spPr>
          <a:xfrm>
            <a:off x="0" y="6438901"/>
            <a:ext cx="12192000" cy="323165"/>
          </a:xfrm>
          <a:prstGeom prst="rect">
            <a:avLst/>
          </a:prstGeom>
          <a:noFill/>
        </p:spPr>
        <p:txBody>
          <a:bodyPr vert="horz" wrap="square" rtlCol="0">
            <a:spAutoFit/>
          </a:bodyPr>
          <a:lstStyle/>
          <a:p>
            <a:endParaRPr lang="en-GB" sz="1500" dirty="0" err="1" smtClean="0">
              <a:solidFill>
                <a:srgbClr val="808080"/>
              </a:solidFill>
            </a:endParaRPr>
          </a:p>
        </p:txBody>
      </p:sp>
    </p:spTree>
    <p:extLst>
      <p:ext uri="{BB962C8B-B14F-4D97-AF65-F5344CB8AC3E}">
        <p14:creationId xmlns:p14="http://schemas.microsoft.com/office/powerpoint/2010/main" val="237092451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iming>
    <p:tnLst>
      <p:par>
        <p:cTn id="1" dur="indefinite" restart="never" nodeType="tmRoot"/>
      </p:par>
    </p:tnLst>
  </p:timing>
  <p:hf hdr="0" ftr="0" dt="0"/>
  <p:txStyles>
    <p:titleStyle>
      <a:lvl1pPr algn="l" defTabSz="457146" rtl="0" eaLnBrk="1" latinLnBrk="0" hangingPunct="1">
        <a:lnSpc>
          <a:spcPct val="10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78417" y="392113"/>
            <a:ext cx="916728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3315" name="Text Placeholder 2"/>
          <p:cNvSpPr>
            <a:spLocks noGrp="1"/>
          </p:cNvSpPr>
          <p:nvPr>
            <p:ph type="body" idx="1"/>
          </p:nvPr>
        </p:nvSpPr>
        <p:spPr bwMode="auto">
          <a:xfrm>
            <a:off x="878418" y="1439863"/>
            <a:ext cx="103759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492447968"/>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l" defTabSz="457200" rtl="0" eaLnBrk="0" fontAlgn="base" hangingPunct="0">
        <a:spcBef>
          <a:spcPct val="0"/>
        </a:spcBef>
        <a:spcAft>
          <a:spcPct val="0"/>
        </a:spcAft>
        <a:defRPr sz="2400" kern="1200">
          <a:solidFill>
            <a:schemeClr val="tx1"/>
          </a:solidFill>
          <a:latin typeface="Arial" charset="0"/>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2pPr>
      <a:lvl3pPr marL="895350" indent="-228600" algn="l" defTabSz="457200" rtl="0" eaLnBrk="0" fontAlgn="base" hangingPunct="0">
        <a:spcBef>
          <a:spcPct val="20000"/>
        </a:spcBef>
        <a:spcAft>
          <a:spcPct val="0"/>
        </a:spcAft>
        <a:buClr>
          <a:srgbClr val="00C0B5"/>
        </a:buClr>
        <a:buFont typeface="Arial" charset="0"/>
        <a:buChar char="•"/>
        <a:defRPr sz="1600" kern="1200">
          <a:solidFill>
            <a:schemeClr val="tx1"/>
          </a:solidFill>
          <a:latin typeface="Arial" charset="0"/>
          <a:ea typeface="+mn-ea"/>
          <a:cs typeface="+mn-cs"/>
        </a:defRPr>
      </a:lvl3pPr>
      <a:lvl4pPr marL="1162050" indent="-228600" algn="l" defTabSz="457200" rtl="0" eaLnBrk="0" fontAlgn="base" hangingPunct="0">
        <a:spcBef>
          <a:spcPct val="20000"/>
        </a:spcBef>
        <a:spcAft>
          <a:spcPct val="0"/>
        </a:spcAft>
        <a:buClr>
          <a:srgbClr val="00C0B5"/>
        </a:buClr>
        <a:buFont typeface="Arial" charset="0"/>
        <a:buChar char="–"/>
        <a:defRPr sz="1400" kern="1200">
          <a:solidFill>
            <a:schemeClr val="tx1"/>
          </a:solidFill>
          <a:latin typeface="Arial" charset="0"/>
          <a:ea typeface="+mn-ea"/>
          <a:cs typeface="+mn-cs"/>
        </a:defRPr>
      </a:lvl4pPr>
      <a:lvl5pPr marL="1438275" indent="-228600" algn="l" defTabSz="457200" rtl="0" eaLnBrk="0" fontAlgn="base" hangingPunct="0">
        <a:spcBef>
          <a:spcPct val="20000"/>
        </a:spcBef>
        <a:spcAft>
          <a:spcPct val="0"/>
        </a:spcAft>
        <a:buClr>
          <a:srgbClr val="00C0B5"/>
        </a:buClr>
        <a:buFont typeface="Arial" charset="0"/>
        <a:buChar char="»"/>
        <a:defRPr sz="12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1" y="0"/>
            <a:ext cx="359833" cy="3778250"/>
          </a:xfrm>
          <a:prstGeom prst="rect">
            <a:avLst/>
          </a:prstGeom>
          <a:solidFill>
            <a:srgbClr val="00C0B5"/>
          </a:solidFill>
          <a:ln>
            <a:noFill/>
          </a:ln>
          <a:extLst/>
        </p:spPr>
        <p:txBody>
          <a:bodyPr anchor="ctr"/>
          <a:lstStyle/>
          <a:p>
            <a:pPr algn="ctr" defTabSz="457200">
              <a:defRPr/>
            </a:pPr>
            <a:endParaRPr lang="en-US">
              <a:solidFill>
                <a:srgbClr val="FFFFFF"/>
              </a:solidFill>
            </a:endParaRPr>
          </a:p>
        </p:txBody>
      </p:sp>
      <p:sp>
        <p:nvSpPr>
          <p:cNvPr id="81928" name="Line 8"/>
          <p:cNvSpPr>
            <a:spLocks noChangeShapeType="1"/>
          </p:cNvSpPr>
          <p:nvPr/>
        </p:nvSpPr>
        <p:spPr bwMode="auto">
          <a:xfrm>
            <a:off x="395818" y="6502400"/>
            <a:ext cx="11385549" cy="0"/>
          </a:xfrm>
          <a:prstGeom prst="line">
            <a:avLst/>
          </a:prstGeom>
          <a:noFill/>
          <a:ln w="9525">
            <a:solidFill>
              <a:srgbClr val="00C0B5"/>
            </a:solidFill>
            <a:round/>
            <a:headEnd/>
            <a:tailEnd/>
          </a:ln>
          <a:effectLst/>
          <a:extLst/>
        </p:spPr>
        <p:txBody>
          <a:bodyPr/>
          <a:lstStyle/>
          <a:p>
            <a:pPr algn="ctr" defTabSz="457200" fontAlgn="base">
              <a:spcBef>
                <a:spcPct val="50000"/>
              </a:spcBef>
              <a:spcAft>
                <a:spcPct val="0"/>
              </a:spcAft>
              <a:defRPr/>
            </a:pPr>
            <a:endParaRPr lang="en-GB">
              <a:solidFill>
                <a:srgbClr val="000000"/>
              </a:solidFill>
            </a:endParaRPr>
          </a:p>
        </p:txBody>
      </p:sp>
      <p:sp>
        <p:nvSpPr>
          <p:cNvPr id="13" name="Slide Number Placeholder 5"/>
          <p:cNvSpPr txBox="1">
            <a:spLocks/>
          </p:cNvSpPr>
          <p:nvPr/>
        </p:nvSpPr>
        <p:spPr bwMode="auto">
          <a:xfrm>
            <a:off x="11104034" y="6535739"/>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1000" b="1">
                <a:solidFill>
                  <a:srgbClr val="00C0B5"/>
                </a:solidFill>
                <a:cs typeface="Arial" charset="0"/>
              </a:rPr>
              <a:pPr algn="r" fontAlgn="base">
                <a:lnSpc>
                  <a:spcPct val="110000"/>
                </a:lnSpc>
                <a:spcBef>
                  <a:spcPct val="50000"/>
                </a:spcBef>
                <a:spcAft>
                  <a:spcPct val="0"/>
                </a:spcAft>
                <a:buClr>
                  <a:srgbClr val="000000"/>
                </a:buClr>
                <a:defRPr/>
              </a:pPr>
              <a:t>‹#›</a:t>
            </a:fld>
            <a:endParaRPr lang="en-GB" sz="1000" b="1">
              <a:solidFill>
                <a:srgbClr val="00C0B5"/>
              </a:solidFill>
              <a:cs typeface="Arial" charset="0"/>
            </a:endParaRPr>
          </a:p>
        </p:txBody>
      </p:sp>
      <p:sp>
        <p:nvSpPr>
          <p:cNvPr id="81930" name="Text Box 10"/>
          <p:cNvSpPr txBox="1">
            <a:spLocks noChangeArrowheads="1"/>
          </p:cNvSpPr>
          <p:nvPr/>
        </p:nvSpPr>
        <p:spPr bwMode="auto">
          <a:xfrm>
            <a:off x="395818" y="6526213"/>
            <a:ext cx="1992533" cy="153888"/>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1000" dirty="0" smtClean="0">
                <a:solidFill>
                  <a:srgbClr val="000000"/>
                </a:solidFill>
              </a:rPr>
              <a:t>Department for Work and Pensions</a:t>
            </a:r>
            <a:endParaRPr lang="en-GB" sz="1000" dirty="0">
              <a:solidFill>
                <a:srgbClr val="000000"/>
              </a:solidFill>
            </a:endParaRPr>
          </a:p>
        </p:txBody>
      </p:sp>
    </p:spTree>
    <p:extLst>
      <p:ext uri="{BB962C8B-B14F-4D97-AF65-F5344CB8AC3E}">
        <p14:creationId xmlns:p14="http://schemas.microsoft.com/office/powerpoint/2010/main" val="126342560"/>
      </p:ext>
    </p:extLst>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1" y="0"/>
            <a:ext cx="359833" cy="3778250"/>
          </a:xfrm>
          <a:prstGeom prst="rect">
            <a:avLst/>
          </a:prstGeom>
          <a:solidFill>
            <a:srgbClr val="00C0B5"/>
          </a:solidFill>
          <a:ln>
            <a:noFill/>
          </a:ln>
          <a:extLst/>
        </p:spPr>
        <p:txBody>
          <a:bodyPr anchor="ctr"/>
          <a:lstStyle/>
          <a:p>
            <a:pPr algn="ctr" defTabSz="457200">
              <a:defRPr/>
            </a:pPr>
            <a:endParaRPr lang="en-US">
              <a:solidFill>
                <a:srgbClr val="FFFFFF"/>
              </a:solidFill>
            </a:endParaRPr>
          </a:p>
        </p:txBody>
      </p:sp>
      <p:sp>
        <p:nvSpPr>
          <p:cNvPr id="81928" name="Line 8"/>
          <p:cNvSpPr>
            <a:spLocks noChangeShapeType="1"/>
          </p:cNvSpPr>
          <p:nvPr/>
        </p:nvSpPr>
        <p:spPr bwMode="auto">
          <a:xfrm>
            <a:off x="395818" y="6502400"/>
            <a:ext cx="11385549" cy="0"/>
          </a:xfrm>
          <a:prstGeom prst="line">
            <a:avLst/>
          </a:prstGeom>
          <a:noFill/>
          <a:ln w="9525">
            <a:solidFill>
              <a:srgbClr val="00C0B5"/>
            </a:solidFill>
            <a:round/>
            <a:headEnd/>
            <a:tailEnd/>
          </a:ln>
          <a:effectLst/>
          <a:extLst/>
        </p:spPr>
        <p:txBody>
          <a:bodyPr/>
          <a:lstStyle/>
          <a:p>
            <a:pPr algn="ctr" defTabSz="457200" fontAlgn="base">
              <a:spcBef>
                <a:spcPct val="50000"/>
              </a:spcBef>
              <a:spcAft>
                <a:spcPct val="0"/>
              </a:spcAft>
              <a:defRPr/>
            </a:pPr>
            <a:endParaRPr lang="en-GB">
              <a:solidFill>
                <a:srgbClr val="000000"/>
              </a:solidFill>
            </a:endParaRPr>
          </a:p>
        </p:txBody>
      </p:sp>
      <p:sp>
        <p:nvSpPr>
          <p:cNvPr id="13" name="Slide Number Placeholder 5"/>
          <p:cNvSpPr txBox="1">
            <a:spLocks/>
          </p:cNvSpPr>
          <p:nvPr/>
        </p:nvSpPr>
        <p:spPr bwMode="auto">
          <a:xfrm>
            <a:off x="11104034" y="6535739"/>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1000" b="1">
                <a:solidFill>
                  <a:srgbClr val="00C0B5"/>
                </a:solidFill>
                <a:cs typeface="Arial" charset="0"/>
              </a:rPr>
              <a:pPr algn="r" fontAlgn="base">
                <a:lnSpc>
                  <a:spcPct val="110000"/>
                </a:lnSpc>
                <a:spcBef>
                  <a:spcPct val="50000"/>
                </a:spcBef>
                <a:spcAft>
                  <a:spcPct val="0"/>
                </a:spcAft>
                <a:buClr>
                  <a:srgbClr val="000000"/>
                </a:buClr>
                <a:defRPr/>
              </a:pPr>
              <a:t>‹#›</a:t>
            </a:fld>
            <a:endParaRPr lang="en-GB" sz="1000" b="1">
              <a:solidFill>
                <a:srgbClr val="00C0B5"/>
              </a:solidFill>
              <a:cs typeface="Arial" charset="0"/>
            </a:endParaRPr>
          </a:p>
        </p:txBody>
      </p:sp>
      <p:sp>
        <p:nvSpPr>
          <p:cNvPr id="81930" name="Text Box 10"/>
          <p:cNvSpPr txBox="1">
            <a:spLocks noChangeArrowheads="1"/>
          </p:cNvSpPr>
          <p:nvPr/>
        </p:nvSpPr>
        <p:spPr bwMode="auto">
          <a:xfrm>
            <a:off x="395818" y="6526213"/>
            <a:ext cx="1992533" cy="153888"/>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1000" dirty="0" smtClean="0">
                <a:solidFill>
                  <a:srgbClr val="000000"/>
                </a:solidFill>
              </a:rPr>
              <a:t>Department for Work and Pensions</a:t>
            </a:r>
            <a:endParaRPr lang="en-GB" sz="1000" dirty="0">
              <a:solidFill>
                <a:srgbClr val="000000"/>
              </a:solidFill>
            </a:endParaRPr>
          </a:p>
        </p:txBody>
      </p:sp>
    </p:spTree>
    <p:extLst>
      <p:ext uri="{BB962C8B-B14F-4D97-AF65-F5344CB8AC3E}">
        <p14:creationId xmlns:p14="http://schemas.microsoft.com/office/powerpoint/2010/main" val="1571531880"/>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1" y="0"/>
            <a:ext cx="359833" cy="3778250"/>
          </a:xfrm>
          <a:prstGeom prst="rect">
            <a:avLst/>
          </a:prstGeom>
          <a:solidFill>
            <a:srgbClr val="00C0B5"/>
          </a:solidFill>
          <a:ln>
            <a:noFill/>
          </a:ln>
          <a:extLst/>
        </p:spPr>
        <p:txBody>
          <a:bodyPr anchor="ctr"/>
          <a:lstStyle/>
          <a:p>
            <a:pPr algn="ctr" defTabSz="457200">
              <a:defRPr/>
            </a:pPr>
            <a:endParaRPr lang="en-US">
              <a:solidFill>
                <a:srgbClr val="FFFFFF"/>
              </a:solidFill>
            </a:endParaRPr>
          </a:p>
        </p:txBody>
      </p:sp>
      <p:sp>
        <p:nvSpPr>
          <p:cNvPr id="81928" name="Line 8"/>
          <p:cNvSpPr>
            <a:spLocks noChangeShapeType="1"/>
          </p:cNvSpPr>
          <p:nvPr/>
        </p:nvSpPr>
        <p:spPr bwMode="auto">
          <a:xfrm>
            <a:off x="395818" y="6502400"/>
            <a:ext cx="11385549" cy="0"/>
          </a:xfrm>
          <a:prstGeom prst="line">
            <a:avLst/>
          </a:prstGeom>
          <a:noFill/>
          <a:ln w="9525">
            <a:solidFill>
              <a:srgbClr val="00C0B5"/>
            </a:solidFill>
            <a:round/>
            <a:headEnd/>
            <a:tailEnd/>
          </a:ln>
          <a:effectLst/>
          <a:extLst/>
        </p:spPr>
        <p:txBody>
          <a:bodyPr/>
          <a:lstStyle/>
          <a:p>
            <a:pPr algn="ctr" defTabSz="457200" fontAlgn="base">
              <a:spcBef>
                <a:spcPct val="50000"/>
              </a:spcBef>
              <a:spcAft>
                <a:spcPct val="0"/>
              </a:spcAft>
              <a:defRPr/>
            </a:pPr>
            <a:endParaRPr lang="en-GB">
              <a:solidFill>
                <a:srgbClr val="000000"/>
              </a:solidFill>
            </a:endParaRPr>
          </a:p>
        </p:txBody>
      </p:sp>
      <p:sp>
        <p:nvSpPr>
          <p:cNvPr id="13" name="Slide Number Placeholder 5"/>
          <p:cNvSpPr txBox="1">
            <a:spLocks/>
          </p:cNvSpPr>
          <p:nvPr/>
        </p:nvSpPr>
        <p:spPr bwMode="auto">
          <a:xfrm>
            <a:off x="11104034" y="6535739"/>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1000" b="1">
                <a:solidFill>
                  <a:srgbClr val="00C0B5"/>
                </a:solidFill>
                <a:cs typeface="Arial" charset="0"/>
              </a:rPr>
              <a:pPr algn="r" fontAlgn="base">
                <a:lnSpc>
                  <a:spcPct val="110000"/>
                </a:lnSpc>
                <a:spcBef>
                  <a:spcPct val="50000"/>
                </a:spcBef>
                <a:spcAft>
                  <a:spcPct val="0"/>
                </a:spcAft>
                <a:buClr>
                  <a:srgbClr val="000000"/>
                </a:buClr>
                <a:defRPr/>
              </a:pPr>
              <a:t>‹#›</a:t>
            </a:fld>
            <a:endParaRPr lang="en-GB" sz="1000" b="1">
              <a:solidFill>
                <a:srgbClr val="00C0B5"/>
              </a:solidFill>
              <a:cs typeface="Arial" charset="0"/>
            </a:endParaRPr>
          </a:p>
        </p:txBody>
      </p:sp>
      <p:sp>
        <p:nvSpPr>
          <p:cNvPr id="81930" name="Text Box 10"/>
          <p:cNvSpPr txBox="1">
            <a:spLocks noChangeArrowheads="1"/>
          </p:cNvSpPr>
          <p:nvPr/>
        </p:nvSpPr>
        <p:spPr bwMode="auto">
          <a:xfrm>
            <a:off x="395818" y="6526213"/>
            <a:ext cx="1992533" cy="153888"/>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1000" dirty="0" smtClean="0">
                <a:solidFill>
                  <a:srgbClr val="000000"/>
                </a:solidFill>
              </a:rPr>
              <a:t>Department for Work and Pensions</a:t>
            </a:r>
            <a:endParaRPr lang="en-GB" sz="1000" dirty="0">
              <a:solidFill>
                <a:srgbClr val="000000"/>
              </a:solidFill>
            </a:endParaRPr>
          </a:p>
        </p:txBody>
      </p:sp>
    </p:spTree>
    <p:extLst>
      <p:ext uri="{BB962C8B-B14F-4D97-AF65-F5344CB8AC3E}">
        <p14:creationId xmlns:p14="http://schemas.microsoft.com/office/powerpoint/2010/main" val="1377189537"/>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hyperlink" Target="mailto:pensions.investment@dwp.gsi.gov.uk" TargetMode="External"/><Relationship Id="rId2" Type="http://schemas.openxmlformats.org/officeDocument/2006/relationships/hyperlink" Target="https://bit.ly/illiquids" TargetMode="External"/><Relationship Id="rId1" Type="http://schemas.openxmlformats.org/officeDocument/2006/relationships/slideLayout" Target="../slideLayouts/slideLayout7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0" y="1652602"/>
            <a:ext cx="12177164" cy="5016758"/>
          </a:xfrm>
          <a:prstGeom prst="rect">
            <a:avLst/>
          </a:prstGeom>
          <a:noFill/>
        </p:spPr>
        <p:txBody>
          <a:bodyPr wrap="square" rtlCol="0">
            <a:spAutoFit/>
          </a:bodyPr>
          <a:lstStyle/>
          <a:p>
            <a:pPr algn="ctr"/>
            <a:r>
              <a:rPr lang="en-GB" sz="5400" b="1" dirty="0">
                <a:solidFill>
                  <a:srgbClr val="FFFFFF"/>
                </a:solidFill>
              </a:rPr>
              <a:t>DC scheme investment in illiquid </a:t>
            </a:r>
            <a:endParaRPr lang="en-GB" sz="5400" b="1" dirty="0" smtClean="0">
              <a:solidFill>
                <a:srgbClr val="FFFFFF"/>
              </a:solidFill>
            </a:endParaRPr>
          </a:p>
          <a:p>
            <a:pPr algn="ctr"/>
            <a:r>
              <a:rPr lang="en-GB" sz="5400" b="1" dirty="0" smtClean="0">
                <a:solidFill>
                  <a:srgbClr val="FFFFFF"/>
                </a:solidFill>
              </a:rPr>
              <a:t>and </a:t>
            </a:r>
            <a:r>
              <a:rPr lang="en-GB" sz="5400" b="1" dirty="0">
                <a:solidFill>
                  <a:srgbClr val="FFFFFF"/>
                </a:solidFill>
              </a:rPr>
              <a:t>alternative assets </a:t>
            </a:r>
            <a:endParaRPr lang="en-GB" sz="3200" b="1" dirty="0">
              <a:solidFill>
                <a:srgbClr val="FFFFFF"/>
              </a:solidFill>
            </a:endParaRPr>
          </a:p>
          <a:p>
            <a:pPr algn="ctr"/>
            <a:endParaRPr lang="en-GB" sz="3200" b="1" dirty="0" smtClean="0">
              <a:solidFill>
                <a:srgbClr val="FFFFFF"/>
              </a:solidFill>
            </a:endParaRPr>
          </a:p>
          <a:p>
            <a:pPr algn="ctr"/>
            <a:r>
              <a:rPr lang="en-GB" sz="3200" b="1" dirty="0" smtClean="0">
                <a:solidFill>
                  <a:srgbClr val="FFFFFF"/>
                </a:solidFill>
              </a:rPr>
              <a:t>25</a:t>
            </a:r>
            <a:r>
              <a:rPr lang="en-GB" sz="3200" b="1" baseline="30000" dirty="0" smtClean="0">
                <a:solidFill>
                  <a:srgbClr val="FFFFFF"/>
                </a:solidFill>
              </a:rPr>
              <a:t>th</a:t>
            </a:r>
            <a:r>
              <a:rPr lang="en-GB" sz="3200" b="1" dirty="0" smtClean="0">
                <a:solidFill>
                  <a:srgbClr val="FFFFFF"/>
                </a:solidFill>
              </a:rPr>
              <a:t> March 2019</a:t>
            </a:r>
          </a:p>
          <a:p>
            <a:pPr algn="ctr"/>
            <a:endParaRPr lang="en-GB" sz="3200" b="1" dirty="0">
              <a:solidFill>
                <a:srgbClr val="FFFFFF"/>
              </a:solidFill>
            </a:endParaRPr>
          </a:p>
          <a:p>
            <a:pPr algn="ctr"/>
            <a:endParaRPr lang="en-GB" sz="3200" b="1" dirty="0">
              <a:solidFill>
                <a:srgbClr val="FFFFFF"/>
              </a:solidFill>
            </a:endParaRPr>
          </a:p>
          <a:p>
            <a:pPr algn="ctr"/>
            <a:r>
              <a:rPr lang="en-GB" sz="2800" b="1" dirty="0" smtClean="0">
                <a:solidFill>
                  <a:srgbClr val="FFFFFF"/>
                </a:solidFill>
              </a:rPr>
              <a:t>www.pensionspolicyinstitute.org.uk</a:t>
            </a:r>
          </a:p>
          <a:p>
            <a:pPr algn="ctr"/>
            <a:endParaRPr lang="en-GB" sz="2800" b="1" dirty="0">
              <a:solidFill>
                <a:srgbClr val="FFFFFF"/>
              </a:solidFill>
            </a:endParaRPr>
          </a:p>
          <a:p>
            <a:pPr algn="ctr"/>
            <a:r>
              <a:rPr lang="en-GB" sz="2800" b="1" dirty="0">
                <a:solidFill>
                  <a:srgbClr val="FFFFFF"/>
                </a:solidFill>
              </a:rPr>
              <a:t>Twitter: </a:t>
            </a:r>
            <a:r>
              <a:rPr lang="en-GB" sz="2800" b="1" dirty="0" smtClean="0">
                <a:solidFill>
                  <a:srgbClr val="FFFFFF"/>
                </a:solidFill>
              </a:rPr>
              <a:t>#</a:t>
            </a:r>
            <a:r>
              <a:rPr lang="en-GB" sz="2800" b="1" dirty="0" err="1" smtClean="0">
                <a:solidFill>
                  <a:srgbClr val="FFFFFF"/>
                </a:solidFill>
              </a:rPr>
              <a:t>PPIlaunch</a:t>
            </a:r>
            <a:r>
              <a:rPr lang="en-GB" sz="2800" b="1" dirty="0" smtClean="0">
                <a:solidFill>
                  <a:srgbClr val="FFFFFF"/>
                </a:solidFill>
              </a:rPr>
              <a:t>							 </a:t>
            </a:r>
            <a:r>
              <a:rPr lang="en-GB" sz="2800" b="1" dirty="0">
                <a:solidFill>
                  <a:srgbClr val="FFFFFF"/>
                </a:solidFill>
              </a:rPr>
              <a:t>@PPI_Research</a:t>
            </a:r>
            <a:endParaRPr lang="en-GB" sz="2800" dirty="0">
              <a:solidFill>
                <a:srgbClr val="993366"/>
              </a:solidFill>
            </a:endParaRPr>
          </a:p>
        </p:txBody>
      </p:sp>
      <p:grpSp>
        <p:nvGrpSpPr>
          <p:cNvPr id="6" name="Group 5"/>
          <p:cNvGrpSpPr/>
          <p:nvPr/>
        </p:nvGrpSpPr>
        <p:grpSpPr>
          <a:xfrm>
            <a:off x="9865614" y="0"/>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33591"/>
            <a:ext cx="4572009" cy="1603251"/>
          </a:xfrm>
          <a:prstGeom prst="rect">
            <a:avLst/>
          </a:prstGeom>
        </p:spPr>
      </p:pic>
    </p:spTree>
    <p:extLst>
      <p:ext uri="{BB962C8B-B14F-4D97-AF65-F5344CB8AC3E}">
        <p14:creationId xmlns:p14="http://schemas.microsoft.com/office/powerpoint/2010/main" val="16153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a:solidFill>
                  <a:srgbClr val="FFFFFF"/>
                </a:solidFill>
              </a:rPr>
              <a:t>Changes to, and clarification of, </a:t>
            </a:r>
            <a:r>
              <a:rPr lang="en-GB" i="1" dirty="0" smtClean="0">
                <a:solidFill>
                  <a:srgbClr val="FFFFFF"/>
                </a:solidFill>
              </a:rPr>
              <a:t>regulations…</a:t>
            </a:r>
            <a:endParaRPr lang="en-GB" i="1" dirty="0">
              <a:solidFill>
                <a:srgbClr val="FFFFFF"/>
              </a:solidFill>
            </a:endParaRP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3" name="TextBox 2"/>
          <p:cNvSpPr txBox="1"/>
          <p:nvPr/>
        </p:nvSpPr>
        <p:spPr>
          <a:xfrm>
            <a:off x="407368" y="1772816"/>
            <a:ext cx="11377264" cy="3970318"/>
          </a:xfrm>
          <a:prstGeom prst="rect">
            <a:avLst/>
          </a:prstGeom>
          <a:noFill/>
        </p:spPr>
        <p:txBody>
          <a:bodyPr wrap="square" rtlCol="0">
            <a:spAutoFit/>
          </a:bodyPr>
          <a:lstStyle/>
          <a:p>
            <a:r>
              <a:rPr lang="en-GB" sz="3600" dirty="0" smtClean="0">
                <a:solidFill>
                  <a:schemeClr val="bg1"/>
                </a:solidFill>
              </a:rPr>
              <a:t>… </a:t>
            </a:r>
            <a:r>
              <a:rPr lang="en-GB" sz="3600" dirty="0">
                <a:solidFill>
                  <a:schemeClr val="bg1"/>
                </a:solidFill>
              </a:rPr>
              <a:t>should make it easier for DC schemes to understand the available investment </a:t>
            </a:r>
            <a:r>
              <a:rPr lang="en-GB" sz="3600" dirty="0" smtClean="0">
                <a:solidFill>
                  <a:schemeClr val="bg1"/>
                </a:solidFill>
              </a:rPr>
              <a:t>options.</a:t>
            </a:r>
          </a:p>
          <a:p>
            <a:pPr marL="285750" indent="-285750">
              <a:buFont typeface="Arial" panose="020B0604020202020204" pitchFamily="34" charset="0"/>
              <a:buChar char="•"/>
            </a:pPr>
            <a:r>
              <a:rPr lang="en-GB" sz="3600" dirty="0" smtClean="0">
                <a:solidFill>
                  <a:schemeClr val="bg1"/>
                </a:solidFill>
              </a:rPr>
              <a:t>Permitted Links, development of authorised funds (FCA 2018)</a:t>
            </a:r>
          </a:p>
          <a:p>
            <a:pPr marL="285750" indent="-285750">
              <a:buFont typeface="Arial" panose="020B0604020202020204" pitchFamily="34" charset="0"/>
              <a:buChar char="•"/>
            </a:pPr>
            <a:r>
              <a:rPr lang="en-GB" sz="3600" dirty="0" smtClean="0">
                <a:solidFill>
                  <a:schemeClr val="bg1"/>
                </a:solidFill>
              </a:rPr>
              <a:t>Increasing scale and changes to charge cap compliance techniques (DWP 2019)</a:t>
            </a:r>
          </a:p>
          <a:p>
            <a:pPr marL="285750" indent="-285750">
              <a:buFont typeface="Arial" panose="020B0604020202020204" pitchFamily="34" charset="0"/>
              <a:buChar char="•"/>
            </a:pPr>
            <a:r>
              <a:rPr lang="en-GB" sz="3600" dirty="0">
                <a:solidFill>
                  <a:schemeClr val="bg1"/>
                </a:solidFill>
              </a:rPr>
              <a:t>E</a:t>
            </a:r>
            <a:r>
              <a:rPr lang="en-GB" sz="3600" dirty="0" smtClean="0">
                <a:solidFill>
                  <a:schemeClr val="bg1"/>
                </a:solidFill>
              </a:rPr>
              <a:t>ncouragement by Government</a:t>
            </a:r>
          </a:p>
        </p:txBody>
      </p:sp>
    </p:spTree>
    <p:extLst>
      <p:ext uri="{BB962C8B-B14F-4D97-AF65-F5344CB8AC3E}">
        <p14:creationId xmlns:p14="http://schemas.microsoft.com/office/powerpoint/2010/main" val="60158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a:solidFill>
                  <a:srgbClr val="FFFFFF"/>
                </a:solidFill>
              </a:rPr>
              <a:t>There are methods of calculating the proportion of funds which can safely be invested in </a:t>
            </a:r>
            <a:r>
              <a:rPr lang="en-GB" i="1" dirty="0" smtClean="0">
                <a:solidFill>
                  <a:srgbClr val="FFFFFF"/>
                </a:solidFill>
              </a:rPr>
              <a:t>illiquids, for example…</a:t>
            </a:r>
            <a:endParaRPr i="1" dirty="0">
              <a:solidFill>
                <a:srgbClr val="FFFFFF"/>
              </a:solidFill>
            </a:endParaRP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750" t="9063" r="8657" b="5649"/>
          <a:stretch/>
        </p:blipFill>
        <p:spPr>
          <a:xfrm>
            <a:off x="1055440" y="1642004"/>
            <a:ext cx="10007896" cy="5003948"/>
          </a:xfrm>
          <a:prstGeom prst="rect">
            <a:avLst/>
          </a:prstGeom>
        </p:spPr>
      </p:pic>
    </p:spTree>
    <p:extLst>
      <p:ext uri="{BB962C8B-B14F-4D97-AF65-F5344CB8AC3E}">
        <p14:creationId xmlns:p14="http://schemas.microsoft.com/office/powerpoint/2010/main" val="1368253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a:solidFill>
                  <a:srgbClr val="FFFFFF"/>
                </a:solidFill>
              </a:rPr>
              <a:t>An increase in demand from schemes should ideally result in investment and development by </a:t>
            </a:r>
            <a:r>
              <a:rPr lang="en-GB" i="1" dirty="0" smtClean="0">
                <a:solidFill>
                  <a:srgbClr val="FFFFFF"/>
                </a:solidFill>
              </a:rPr>
              <a:t>platforms…</a:t>
            </a:r>
            <a:endParaRPr i="1" dirty="0">
              <a:solidFill>
                <a:srgbClr val="FFFFFF"/>
              </a:solidFill>
            </a:endParaRP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3" name="TextBox 2"/>
          <p:cNvSpPr txBox="1"/>
          <p:nvPr/>
        </p:nvSpPr>
        <p:spPr>
          <a:xfrm>
            <a:off x="407368" y="1772816"/>
            <a:ext cx="11528574" cy="4801314"/>
          </a:xfrm>
          <a:prstGeom prst="rect">
            <a:avLst/>
          </a:prstGeom>
          <a:noFill/>
        </p:spPr>
        <p:txBody>
          <a:bodyPr wrap="square" rtlCol="0">
            <a:spAutoFit/>
          </a:bodyPr>
          <a:lstStyle/>
          <a:p>
            <a:pPr marL="285750" indent="-285750">
              <a:buFont typeface="Arial" panose="020B0604020202020204" pitchFamily="34" charset="0"/>
              <a:buChar char="•"/>
            </a:pPr>
            <a:r>
              <a:rPr lang="en-GB" sz="3400" dirty="0" smtClean="0">
                <a:solidFill>
                  <a:srgbClr val="FFFFFF"/>
                </a:solidFill>
              </a:rPr>
              <a:t>Alternative </a:t>
            </a:r>
            <a:r>
              <a:rPr lang="en-GB" sz="3400" dirty="0">
                <a:solidFill>
                  <a:srgbClr val="FFFFFF"/>
                </a:solidFill>
              </a:rPr>
              <a:t>funds are not widely available because of:</a:t>
            </a:r>
          </a:p>
          <a:p>
            <a:pPr marL="571500" indent="-571500">
              <a:buFont typeface="Wingdings" panose="05000000000000000000" pitchFamily="2" charset="2"/>
              <a:buChar char="Ø"/>
            </a:pPr>
            <a:r>
              <a:rPr lang="en-GB" sz="3400" dirty="0" smtClean="0">
                <a:solidFill>
                  <a:srgbClr val="FFFFFF"/>
                </a:solidFill>
              </a:rPr>
              <a:t>Platform </a:t>
            </a:r>
            <a:r>
              <a:rPr lang="en-GB" sz="3400" dirty="0">
                <a:solidFill>
                  <a:srgbClr val="FFFFFF"/>
                </a:solidFill>
              </a:rPr>
              <a:t>constraints, particularly around the regularity of asset valuations, </a:t>
            </a:r>
            <a:r>
              <a:rPr lang="en-GB" sz="3400" dirty="0" smtClean="0">
                <a:solidFill>
                  <a:srgbClr val="FFFFFF"/>
                </a:solidFill>
              </a:rPr>
              <a:t>and,</a:t>
            </a:r>
          </a:p>
          <a:p>
            <a:pPr marL="571500" indent="-571500">
              <a:buFont typeface="Wingdings" panose="05000000000000000000" pitchFamily="2" charset="2"/>
              <a:buChar char="Ø"/>
            </a:pPr>
            <a:r>
              <a:rPr lang="en-GB" sz="3400" dirty="0" smtClean="0">
                <a:solidFill>
                  <a:srgbClr val="FFFFFF"/>
                </a:solidFill>
              </a:rPr>
              <a:t>Subdued </a:t>
            </a:r>
            <a:r>
              <a:rPr lang="en-GB" sz="3400" dirty="0">
                <a:solidFill>
                  <a:srgbClr val="FFFFFF"/>
                </a:solidFill>
              </a:rPr>
              <a:t>demand due to the administrative complexity associated with investment in illiquid and alternative assets. </a:t>
            </a:r>
            <a:endParaRPr lang="en-GB" sz="3400" dirty="0" smtClean="0">
              <a:solidFill>
                <a:srgbClr val="FFFFFF"/>
              </a:solidFill>
            </a:endParaRPr>
          </a:p>
          <a:p>
            <a:pPr marL="285750" indent="-285750">
              <a:buFont typeface="Arial" panose="020B0604020202020204" pitchFamily="34" charset="0"/>
              <a:buChar char="•"/>
            </a:pPr>
            <a:r>
              <a:rPr lang="en-GB" sz="3400" dirty="0">
                <a:solidFill>
                  <a:srgbClr val="FFFFFF"/>
                </a:solidFill>
              </a:rPr>
              <a:t>Changes in the marketplace</a:t>
            </a:r>
            <a:r>
              <a:rPr lang="en-GB" sz="3400" dirty="0" smtClean="0">
                <a:solidFill>
                  <a:srgbClr val="FFFFFF"/>
                </a:solidFill>
              </a:rPr>
              <a:t>, </a:t>
            </a:r>
            <a:r>
              <a:rPr lang="en-GB" sz="3400" dirty="0">
                <a:solidFill>
                  <a:srgbClr val="FFFFFF"/>
                </a:solidFill>
              </a:rPr>
              <a:t>could increase accessibility and encourage </a:t>
            </a:r>
            <a:r>
              <a:rPr lang="en-GB" sz="3400" dirty="0" smtClean="0">
                <a:solidFill>
                  <a:srgbClr val="FFFFFF"/>
                </a:solidFill>
              </a:rPr>
              <a:t>innovation and development </a:t>
            </a:r>
            <a:r>
              <a:rPr lang="en-GB" sz="3400" dirty="0">
                <a:solidFill>
                  <a:srgbClr val="FFFFFF"/>
                </a:solidFill>
              </a:rPr>
              <a:t>by asset managers. </a:t>
            </a:r>
            <a:endParaRPr lang="en-GB" sz="3400" dirty="0" smtClean="0">
              <a:solidFill>
                <a:srgbClr val="FFFFFF"/>
              </a:solidFill>
            </a:endParaRPr>
          </a:p>
        </p:txBody>
      </p:sp>
    </p:spTree>
    <p:extLst>
      <p:ext uri="{BB962C8B-B14F-4D97-AF65-F5344CB8AC3E}">
        <p14:creationId xmlns:p14="http://schemas.microsoft.com/office/powerpoint/2010/main" val="342905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785" t="16528" b="3276"/>
          <a:stretch/>
        </p:blipFill>
        <p:spPr>
          <a:xfrm>
            <a:off x="84290" y="1573142"/>
            <a:ext cx="12024833" cy="5240234"/>
          </a:xfrm>
          <a:prstGeom prst="rect">
            <a:avLst/>
          </a:prstGeom>
        </p:spPr>
      </p:pic>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a:solidFill>
                  <a:srgbClr val="FFFFFF"/>
                </a:solidFill>
              </a:rPr>
              <a:t>Advancements in education and a holistic communication </a:t>
            </a:r>
            <a:r>
              <a:rPr lang="en-GB" i="1" dirty="0" smtClean="0">
                <a:solidFill>
                  <a:srgbClr val="FFFFFF"/>
                </a:solidFill>
              </a:rPr>
              <a:t>might </a:t>
            </a:r>
            <a:r>
              <a:rPr lang="en-GB" i="1" dirty="0">
                <a:solidFill>
                  <a:srgbClr val="FFFFFF"/>
                </a:solidFill>
              </a:rPr>
              <a:t>be </a:t>
            </a:r>
            <a:r>
              <a:rPr lang="en-GB" i="1" dirty="0" smtClean="0">
                <a:solidFill>
                  <a:srgbClr val="FFFFFF"/>
                </a:solidFill>
              </a:rPr>
              <a:t>necessary… </a:t>
            </a:r>
            <a:endParaRPr i="1" dirty="0">
              <a:solidFill>
                <a:srgbClr val="FFFFFF"/>
              </a:solidFill>
            </a:endParaRP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3" name="TextBox 2"/>
          <p:cNvSpPr txBox="1"/>
          <p:nvPr/>
        </p:nvSpPr>
        <p:spPr>
          <a:xfrm>
            <a:off x="96721" y="1573142"/>
            <a:ext cx="11528574"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993366"/>
                </a:solidFill>
              </a:rPr>
              <a:t>DC schemes receive most of their information from intermediaries who could be incorporated into education campaigns that aim to help providers and trustees to understand their options and the potential benefits of investing in illiquid and alternative assets. </a:t>
            </a:r>
            <a:endParaRPr lang="en-GB" sz="3200" dirty="0" smtClean="0">
              <a:solidFill>
                <a:srgbClr val="993366"/>
              </a:solidFill>
            </a:endParaRPr>
          </a:p>
          <a:p>
            <a:pPr marL="285750" indent="-285750">
              <a:buFont typeface="Arial" panose="020B0604020202020204" pitchFamily="34" charset="0"/>
              <a:buChar char="•"/>
            </a:pPr>
            <a:r>
              <a:rPr lang="en-GB" sz="3200" dirty="0" smtClean="0">
                <a:solidFill>
                  <a:srgbClr val="993366"/>
                </a:solidFill>
              </a:rPr>
              <a:t>Education </a:t>
            </a:r>
            <a:r>
              <a:rPr lang="en-GB" sz="3200" dirty="0">
                <a:solidFill>
                  <a:srgbClr val="993366"/>
                </a:solidFill>
              </a:rPr>
              <a:t>may need to be undertaken </a:t>
            </a:r>
            <a:r>
              <a:rPr lang="en-GB" sz="3200" dirty="0" smtClean="0">
                <a:solidFill>
                  <a:srgbClr val="993366"/>
                </a:solidFill>
              </a:rPr>
              <a:t>directly</a:t>
            </a:r>
          </a:p>
          <a:p>
            <a:r>
              <a:rPr lang="en-GB" sz="3200" dirty="0">
                <a:solidFill>
                  <a:srgbClr val="993366"/>
                </a:solidFill>
              </a:rPr>
              <a:t> </a:t>
            </a:r>
            <a:r>
              <a:rPr lang="en-GB" sz="3200" dirty="0" smtClean="0">
                <a:solidFill>
                  <a:srgbClr val="993366"/>
                </a:solidFill>
              </a:rPr>
              <a:t>  </a:t>
            </a:r>
            <a:r>
              <a:rPr lang="en-GB" sz="3200" dirty="0">
                <a:solidFill>
                  <a:srgbClr val="993366"/>
                </a:solidFill>
              </a:rPr>
              <a:t>with consultants, advisers and platform </a:t>
            </a:r>
            <a:endParaRPr lang="en-GB" sz="3200" dirty="0" smtClean="0">
              <a:solidFill>
                <a:srgbClr val="993366"/>
              </a:solidFill>
            </a:endParaRPr>
          </a:p>
          <a:p>
            <a:r>
              <a:rPr lang="en-GB" sz="3200" dirty="0">
                <a:solidFill>
                  <a:srgbClr val="993366"/>
                </a:solidFill>
              </a:rPr>
              <a:t> </a:t>
            </a:r>
            <a:r>
              <a:rPr lang="en-GB" sz="3200" dirty="0" smtClean="0">
                <a:solidFill>
                  <a:srgbClr val="993366"/>
                </a:solidFill>
              </a:rPr>
              <a:t>  managers </a:t>
            </a:r>
            <a:r>
              <a:rPr lang="en-GB" sz="3200" dirty="0">
                <a:solidFill>
                  <a:srgbClr val="993366"/>
                </a:solidFill>
              </a:rPr>
              <a:t>before being undertaken with </a:t>
            </a:r>
            <a:endParaRPr lang="en-GB" sz="3200" dirty="0" smtClean="0">
              <a:solidFill>
                <a:srgbClr val="993366"/>
              </a:solidFill>
            </a:endParaRPr>
          </a:p>
          <a:p>
            <a:r>
              <a:rPr lang="en-GB" sz="3200" dirty="0">
                <a:solidFill>
                  <a:srgbClr val="993366"/>
                </a:solidFill>
              </a:rPr>
              <a:t> </a:t>
            </a:r>
            <a:r>
              <a:rPr lang="en-GB" sz="3200" dirty="0" smtClean="0">
                <a:solidFill>
                  <a:srgbClr val="993366"/>
                </a:solidFill>
              </a:rPr>
              <a:t>  DC scheme providers</a:t>
            </a:r>
            <a:r>
              <a:rPr lang="en-GB" sz="3200" dirty="0">
                <a:solidFill>
                  <a:srgbClr val="993366"/>
                </a:solidFill>
              </a:rPr>
              <a:t>. </a:t>
            </a:r>
            <a:endParaRPr lang="en-GB" sz="3200" dirty="0" smtClean="0">
              <a:solidFill>
                <a:srgbClr val="993366"/>
              </a:solidFill>
            </a:endParaRPr>
          </a:p>
        </p:txBody>
      </p:sp>
    </p:spTree>
    <p:extLst>
      <p:ext uri="{BB962C8B-B14F-4D97-AF65-F5344CB8AC3E}">
        <p14:creationId xmlns:p14="http://schemas.microsoft.com/office/powerpoint/2010/main" val="4123502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400074" y="476672"/>
            <a:ext cx="8928992" cy="87487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i="1" dirty="0" smtClean="0">
                <a:solidFill>
                  <a:srgbClr val="FFFFFF"/>
                </a:solidFill>
              </a:rPr>
              <a:t>Conclusions</a:t>
            </a:r>
            <a:endParaRPr i="1" dirty="0">
              <a:solidFill>
                <a:srgbClr val="FFFFFF"/>
              </a:solidFill>
            </a:endParaRP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3" name="TextBox 2"/>
          <p:cNvSpPr txBox="1"/>
          <p:nvPr/>
        </p:nvSpPr>
        <p:spPr>
          <a:xfrm>
            <a:off x="400074" y="1556792"/>
            <a:ext cx="11528574"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FFFFFF"/>
                </a:solidFill>
              </a:rPr>
              <a:t>Greater DC scheme investment in illiquid </a:t>
            </a:r>
            <a:r>
              <a:rPr lang="en-GB" sz="3200" dirty="0" smtClean="0">
                <a:solidFill>
                  <a:srgbClr val="FFFFFF"/>
                </a:solidFill>
              </a:rPr>
              <a:t>and </a:t>
            </a:r>
            <a:r>
              <a:rPr lang="en-GB" sz="3200" dirty="0">
                <a:solidFill>
                  <a:srgbClr val="FFFFFF"/>
                </a:solidFill>
              </a:rPr>
              <a:t>alternative </a:t>
            </a:r>
            <a:r>
              <a:rPr lang="en-GB" sz="3200" dirty="0" smtClean="0">
                <a:solidFill>
                  <a:srgbClr val="FFFFFF"/>
                </a:solidFill>
              </a:rPr>
              <a:t>assets could </a:t>
            </a:r>
            <a:r>
              <a:rPr lang="en-GB" sz="3200" dirty="0">
                <a:solidFill>
                  <a:srgbClr val="FFFFFF"/>
                </a:solidFill>
              </a:rPr>
              <a:t>potentially yield benefits to pension scheme </a:t>
            </a:r>
            <a:r>
              <a:rPr lang="en-GB" sz="3200" dirty="0" smtClean="0">
                <a:solidFill>
                  <a:srgbClr val="FFFFFF"/>
                </a:solidFill>
              </a:rPr>
              <a:t>members,</a:t>
            </a:r>
          </a:p>
          <a:p>
            <a:pPr marL="285750" indent="-285750">
              <a:buFont typeface="Arial" panose="020B0604020202020204" pitchFamily="34" charset="0"/>
              <a:buChar char="•"/>
            </a:pPr>
            <a:r>
              <a:rPr lang="en-GB" sz="3200" dirty="0" smtClean="0">
                <a:solidFill>
                  <a:srgbClr val="FFFFFF"/>
                </a:solidFill>
              </a:rPr>
              <a:t>However there are challenges facing interested schemes, in particular the lack of funds on platforms and difficulties around charge cap compliance,</a:t>
            </a:r>
          </a:p>
          <a:p>
            <a:pPr marL="285750" indent="-285750">
              <a:buFont typeface="Arial" panose="020B0604020202020204" pitchFamily="34" charset="0"/>
              <a:buChar char="•"/>
            </a:pPr>
            <a:r>
              <a:rPr lang="en-GB" sz="3200" dirty="0" smtClean="0">
                <a:solidFill>
                  <a:srgbClr val="FFFFFF"/>
                </a:solidFill>
              </a:rPr>
              <a:t>The Government and regulators are working on removing barriers though development from asset managers, DC platforms and flexibility from fund providers will be necessary to create more accessibility.</a:t>
            </a:r>
            <a:endParaRPr lang="en-GB" sz="3200" dirty="0">
              <a:solidFill>
                <a:srgbClr val="FFFFFF"/>
              </a:solidFill>
            </a:endParaRPr>
          </a:p>
        </p:txBody>
      </p:sp>
    </p:spTree>
    <p:extLst>
      <p:ext uri="{BB962C8B-B14F-4D97-AF65-F5344CB8AC3E}">
        <p14:creationId xmlns:p14="http://schemas.microsoft.com/office/powerpoint/2010/main" val="1901328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ctrTitle"/>
          </p:nvPr>
        </p:nvSpPr>
        <p:spPr>
          <a:xfrm>
            <a:off x="1981200" y="3068960"/>
            <a:ext cx="7772400" cy="1272886"/>
          </a:xfrm>
        </p:spPr>
        <p:txBody>
          <a:bodyPr/>
          <a:lstStyle/>
          <a:p>
            <a:pPr eaLnBrk="1" hangingPunct="1"/>
            <a:r>
              <a:rPr lang="en-GB" dirty="0" smtClean="0"/>
              <a:t>DC scheme investment in illiquid and alternative assets</a:t>
            </a:r>
            <a:br>
              <a:rPr lang="en-GB" dirty="0" smtClean="0"/>
            </a:br>
            <a:r>
              <a:rPr lang="en-GB" sz="2800" dirty="0" smtClean="0"/>
              <a:t>Response from Government</a:t>
            </a:r>
            <a:endParaRPr lang="en-GB" sz="2400" dirty="0"/>
          </a:p>
        </p:txBody>
      </p:sp>
      <p:sp>
        <p:nvSpPr>
          <p:cNvPr id="18434" name="Rectangle 5"/>
          <p:cNvSpPr>
            <a:spLocks noGrp="1"/>
          </p:cNvSpPr>
          <p:nvPr>
            <p:ph type="subTitle" idx="1"/>
          </p:nvPr>
        </p:nvSpPr>
        <p:spPr>
          <a:xfrm>
            <a:off x="1981200" y="4852989"/>
            <a:ext cx="6400800" cy="1349375"/>
          </a:xfrm>
        </p:spPr>
        <p:txBody>
          <a:bodyPr/>
          <a:lstStyle/>
          <a:p>
            <a:pPr eaLnBrk="1" hangingPunct="1"/>
            <a:r>
              <a:rPr lang="en-GB" dirty="0" smtClean="0"/>
              <a:t>David Farrar, DC Investment and Governance</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p:cNvSpPr>
            <a:spLocks noGrp="1"/>
          </p:cNvSpPr>
          <p:nvPr>
            <p:ph type="title"/>
          </p:nvPr>
        </p:nvSpPr>
        <p:spPr/>
        <p:txBody>
          <a:bodyPr/>
          <a:lstStyle/>
          <a:p>
            <a:pPr eaLnBrk="1" hangingPunct="1"/>
            <a:r>
              <a:rPr lang="en-GB" dirty="0" smtClean="0"/>
              <a:t>Summary</a:t>
            </a:r>
          </a:p>
        </p:txBody>
      </p:sp>
      <p:sp>
        <p:nvSpPr>
          <p:cNvPr id="19458" name="Content Placeholder 1"/>
          <p:cNvSpPr>
            <a:spLocks noGrp="1"/>
          </p:cNvSpPr>
          <p:nvPr>
            <p:ph idx="1"/>
          </p:nvPr>
        </p:nvSpPr>
        <p:spPr/>
        <p:txBody>
          <a:bodyPr/>
          <a:lstStyle/>
          <a:p>
            <a:pPr eaLnBrk="1" hangingPunct="1"/>
            <a:r>
              <a:rPr lang="en-GB" dirty="0" smtClean="0"/>
              <a:t>Reflections on the report</a:t>
            </a:r>
          </a:p>
          <a:p>
            <a:pPr eaLnBrk="1" hangingPunct="1"/>
            <a:r>
              <a:rPr lang="en-GB" dirty="0" smtClean="0"/>
              <a:t>DWP’s principles in facilitating illiquid investments</a:t>
            </a:r>
          </a:p>
          <a:p>
            <a:pPr eaLnBrk="1" hangingPunct="1"/>
            <a:r>
              <a:rPr lang="en-GB" dirty="0" smtClean="0"/>
              <a:t>The changing DC landscape</a:t>
            </a:r>
          </a:p>
          <a:p>
            <a:pPr eaLnBrk="1" hangingPunct="1"/>
            <a:r>
              <a:rPr lang="en-GB" dirty="0" smtClean="0"/>
              <a:t>Government’s consultation</a:t>
            </a:r>
          </a:p>
          <a:p>
            <a:pPr eaLnBrk="1" hangingPunct="1"/>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2126235"/>
            <a:ext cx="3681413" cy="271462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47"/>
          <a:stretch/>
        </p:blipFill>
        <p:spPr>
          <a:xfrm>
            <a:off x="6045523" y="1700808"/>
            <a:ext cx="6021755" cy="35283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492354"/>
            <a:ext cx="5976664" cy="3916555"/>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162" r="1255"/>
          <a:stretch/>
        </p:blipFill>
        <p:spPr>
          <a:xfrm>
            <a:off x="6023992" y="1467421"/>
            <a:ext cx="6048672" cy="390579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15373"/>
          <a:stretch/>
        </p:blipFill>
        <p:spPr>
          <a:xfrm>
            <a:off x="6045522" y="1815599"/>
            <a:ext cx="6027141" cy="3269585"/>
          </a:xfrm>
          <a:prstGeom prst="rect">
            <a:avLst/>
          </a:prstGeom>
        </p:spPr>
      </p:pic>
      <p:sp>
        <p:nvSpPr>
          <p:cNvPr id="2" name="Title 1"/>
          <p:cNvSpPr>
            <a:spLocks noGrp="1"/>
          </p:cNvSpPr>
          <p:nvPr>
            <p:ph type="title"/>
          </p:nvPr>
        </p:nvSpPr>
        <p:spPr/>
        <p:txBody>
          <a:bodyPr/>
          <a:lstStyle/>
          <a:p>
            <a:r>
              <a:rPr lang="en-GB" dirty="0" smtClean="0"/>
              <a:t>Reflections on the report</a:t>
            </a:r>
            <a:endParaRPr lang="en-GB" dirty="0"/>
          </a:p>
        </p:txBody>
      </p:sp>
      <p:sp>
        <p:nvSpPr>
          <p:cNvPr id="3" name="Content Placeholder 2"/>
          <p:cNvSpPr>
            <a:spLocks noGrp="1"/>
          </p:cNvSpPr>
          <p:nvPr>
            <p:ph sz="half" idx="1"/>
          </p:nvPr>
        </p:nvSpPr>
        <p:spPr/>
        <p:txBody>
          <a:bodyPr/>
          <a:lstStyle/>
          <a:p>
            <a:r>
              <a:rPr lang="en-GB" dirty="0" smtClean="0"/>
              <a:t>A behavioural cap not a legislative one</a:t>
            </a:r>
          </a:p>
          <a:p>
            <a:r>
              <a:rPr lang="en-GB" dirty="0" smtClean="0"/>
              <a:t>The illiquidity premium is at least plausible</a:t>
            </a:r>
          </a:p>
          <a:p>
            <a:r>
              <a:rPr lang="en-GB" dirty="0" smtClean="0"/>
              <a:t>Scale is already present in DC </a:t>
            </a:r>
          </a:p>
          <a:p>
            <a:r>
              <a:rPr lang="en-GB" dirty="0" smtClean="0"/>
              <a:t>Models are available to identify optimal allocations</a:t>
            </a:r>
          </a:p>
          <a:p>
            <a:r>
              <a:rPr lang="en-GB" dirty="0" smtClean="0"/>
              <a:t>Hedge funds are still rubbish</a:t>
            </a:r>
            <a:endParaRPr lang="en-GB" dirty="0"/>
          </a:p>
        </p:txBody>
      </p:sp>
    </p:spTree>
    <p:extLst>
      <p:ext uri="{BB962C8B-B14F-4D97-AF65-F5344CB8AC3E}">
        <p14:creationId xmlns:p14="http://schemas.microsoft.com/office/powerpoint/2010/main" val="11567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DWP’s principles in facilitating investments</a:t>
            </a:r>
            <a:endParaRPr lang="en-GB" dirty="0"/>
          </a:p>
        </p:txBody>
      </p:sp>
      <p:sp>
        <p:nvSpPr>
          <p:cNvPr id="3" name="Content Placeholder 2"/>
          <p:cNvSpPr>
            <a:spLocks noGrp="1"/>
          </p:cNvSpPr>
          <p:nvPr>
            <p:ph idx="1"/>
          </p:nvPr>
        </p:nvSpPr>
        <p:spPr>
          <a:xfrm>
            <a:off x="808567" y="3832449"/>
            <a:ext cx="10972800" cy="2404863"/>
          </a:xfrm>
        </p:spPr>
        <p:txBody>
          <a:bodyPr/>
          <a:lstStyle/>
          <a:p>
            <a:r>
              <a:rPr lang="en-GB" dirty="0" smtClean="0"/>
              <a:t>No direction </a:t>
            </a:r>
          </a:p>
          <a:p>
            <a:r>
              <a:rPr lang="en-GB" dirty="0" smtClean="0"/>
              <a:t>Never more than a nudge to consider</a:t>
            </a:r>
          </a:p>
          <a:p>
            <a:r>
              <a:rPr lang="en-GB" dirty="0" smtClean="0"/>
              <a:t>No home bias</a:t>
            </a:r>
          </a:p>
          <a:p>
            <a:r>
              <a:rPr lang="en-GB" dirty="0" smtClean="0"/>
              <a:t>No claims of outsize returns</a:t>
            </a:r>
          </a:p>
          <a:p>
            <a:r>
              <a:rPr lang="en-GB" dirty="0" smtClean="0"/>
              <a:t>No asset allocation bias, beyond a 0.75% charge cap</a:t>
            </a:r>
          </a:p>
          <a:p>
            <a:endParaRPr lang="en-GB" dirty="0"/>
          </a:p>
        </p:txBody>
      </p:sp>
      <p:sp>
        <p:nvSpPr>
          <p:cNvPr id="4" name="Rectangle 3"/>
          <p:cNvSpPr/>
          <p:nvPr/>
        </p:nvSpPr>
        <p:spPr>
          <a:xfrm>
            <a:off x="808566" y="1242125"/>
            <a:ext cx="7303657" cy="1938992"/>
          </a:xfrm>
          <a:prstGeom prst="rect">
            <a:avLst/>
          </a:prstGeom>
        </p:spPr>
        <p:txBody>
          <a:bodyPr wrap="square">
            <a:spAutoFit/>
          </a:bodyPr>
          <a:lstStyle/>
          <a:p>
            <a:pPr defTabSz="457200" fontAlgn="base">
              <a:spcBef>
                <a:spcPct val="0"/>
              </a:spcBef>
              <a:spcAft>
                <a:spcPct val="0"/>
              </a:spcAft>
            </a:pPr>
            <a:r>
              <a:rPr lang="en-GB" sz="2400" dirty="0" smtClean="0">
                <a:solidFill>
                  <a:srgbClr val="000000"/>
                </a:solidFill>
              </a:rPr>
              <a:t>“It </a:t>
            </a:r>
            <a:r>
              <a:rPr lang="en-GB" sz="2400" dirty="0">
                <a:solidFill>
                  <a:srgbClr val="000000"/>
                </a:solidFill>
              </a:rPr>
              <a:t>remains Government policy not to direct the investment decisions or strategies of trustees of pension schemes. We will never exhort or direct private sector schemes to invest in a particular way. Trustees have absolute primacy in this area</a:t>
            </a:r>
            <a:r>
              <a:rPr lang="en-GB" sz="2400" dirty="0" smtClean="0">
                <a:solidFill>
                  <a:srgbClr val="000000"/>
                </a:solidFill>
              </a:rPr>
              <a:t>.” </a:t>
            </a:r>
            <a:endParaRPr lang="en-GB" sz="2400" dirty="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1124744"/>
            <a:ext cx="3338978" cy="4196348"/>
          </a:xfrm>
          <a:prstGeom prst="rect">
            <a:avLst/>
          </a:prstGeom>
        </p:spPr>
      </p:pic>
    </p:spTree>
    <p:extLst>
      <p:ext uri="{BB962C8B-B14F-4D97-AF65-F5344CB8AC3E}">
        <p14:creationId xmlns:p14="http://schemas.microsoft.com/office/powerpoint/2010/main" val="380507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DC landscape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888924"/>
              </p:ext>
            </p:extLst>
          </p:nvPr>
        </p:nvGraphicFramePr>
        <p:xfrm>
          <a:off x="808038" y="1052736"/>
          <a:ext cx="10972800" cy="2371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262884999"/>
              </p:ext>
            </p:extLst>
          </p:nvPr>
        </p:nvGraphicFramePr>
        <p:xfrm>
          <a:off x="911424" y="4077072"/>
          <a:ext cx="10972800" cy="237140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883840" y="3424139"/>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a:lstStyle>
          <a:p>
            <a:r>
              <a:rPr lang="en-GB" kern="0" dirty="0" smtClean="0"/>
              <a:t>But compared with DB … </a:t>
            </a:r>
            <a:endParaRPr lang="en-GB" kern="0" dirty="0"/>
          </a:p>
        </p:txBody>
      </p:sp>
      <p:sp>
        <p:nvSpPr>
          <p:cNvPr id="9" name="TextBox 8"/>
          <p:cNvSpPr txBox="1"/>
          <p:nvPr/>
        </p:nvSpPr>
        <p:spPr>
          <a:xfrm>
            <a:off x="9912424" y="4149080"/>
            <a:ext cx="1152128" cy="276999"/>
          </a:xfrm>
          <a:prstGeom prst="rect">
            <a:avLst/>
          </a:prstGeom>
          <a:noFill/>
        </p:spPr>
        <p:txBody>
          <a:bodyPr wrap="square" rtlCol="0">
            <a:spAutoFit/>
          </a:bodyPr>
          <a:lstStyle/>
          <a:p>
            <a:pPr algn="ctr" defTabSz="457200" fontAlgn="base">
              <a:spcBef>
                <a:spcPct val="0"/>
              </a:spcBef>
              <a:spcAft>
                <a:spcPct val="0"/>
              </a:spcAft>
            </a:pPr>
            <a:r>
              <a:rPr lang="en-GB" sz="1200" dirty="0" smtClean="0">
                <a:solidFill>
                  <a:srgbClr val="000000"/>
                </a:solidFill>
              </a:rPr>
              <a:t>369 schemes</a:t>
            </a:r>
            <a:endParaRPr lang="en-GB" sz="1200" dirty="0">
              <a:solidFill>
                <a:srgbClr val="000000"/>
              </a:solidFill>
            </a:endParaRPr>
          </a:p>
        </p:txBody>
      </p:sp>
      <p:sp>
        <p:nvSpPr>
          <p:cNvPr id="10" name="TextBox 9"/>
          <p:cNvSpPr txBox="1"/>
          <p:nvPr/>
        </p:nvSpPr>
        <p:spPr>
          <a:xfrm>
            <a:off x="9768408" y="1083613"/>
            <a:ext cx="1152128" cy="276999"/>
          </a:xfrm>
          <a:prstGeom prst="rect">
            <a:avLst/>
          </a:prstGeom>
          <a:noFill/>
        </p:spPr>
        <p:txBody>
          <a:bodyPr wrap="square" rtlCol="0">
            <a:spAutoFit/>
          </a:bodyPr>
          <a:lstStyle/>
          <a:p>
            <a:pPr algn="ctr" defTabSz="457200" fontAlgn="base">
              <a:spcBef>
                <a:spcPct val="0"/>
              </a:spcBef>
              <a:spcAft>
                <a:spcPct val="0"/>
              </a:spcAft>
            </a:pPr>
            <a:r>
              <a:rPr lang="en-GB" sz="1200" dirty="0" smtClean="0">
                <a:solidFill>
                  <a:srgbClr val="000000"/>
                </a:solidFill>
              </a:rPr>
              <a:t>90 schemes</a:t>
            </a:r>
            <a:endParaRPr lang="en-GB" sz="1200" dirty="0">
              <a:solidFill>
                <a:srgbClr val="000000"/>
              </a:solidFill>
            </a:endParaRPr>
          </a:p>
        </p:txBody>
      </p:sp>
      <p:sp>
        <p:nvSpPr>
          <p:cNvPr id="11" name="TextBox 10"/>
          <p:cNvSpPr txBox="1"/>
          <p:nvPr/>
        </p:nvSpPr>
        <p:spPr>
          <a:xfrm>
            <a:off x="7392144" y="5657042"/>
            <a:ext cx="1152128" cy="276999"/>
          </a:xfrm>
          <a:prstGeom prst="rect">
            <a:avLst/>
          </a:prstGeom>
          <a:noFill/>
        </p:spPr>
        <p:txBody>
          <a:bodyPr wrap="square" rtlCol="0">
            <a:spAutoFit/>
          </a:bodyPr>
          <a:lstStyle/>
          <a:p>
            <a:pPr algn="ctr" defTabSz="457200" fontAlgn="base">
              <a:spcBef>
                <a:spcPct val="0"/>
              </a:spcBef>
              <a:spcAft>
                <a:spcPct val="0"/>
              </a:spcAft>
            </a:pPr>
            <a:r>
              <a:rPr lang="en-GB" sz="1200" dirty="0" smtClean="0">
                <a:solidFill>
                  <a:srgbClr val="000000"/>
                </a:solidFill>
              </a:rPr>
              <a:t>759 schemes</a:t>
            </a:r>
            <a:endParaRPr lang="en-GB" sz="1200" dirty="0">
              <a:solidFill>
                <a:srgbClr val="000000"/>
              </a:solidFill>
            </a:endParaRPr>
          </a:p>
        </p:txBody>
      </p:sp>
    </p:spTree>
    <p:extLst>
      <p:ext uri="{BB962C8B-B14F-4D97-AF65-F5344CB8AC3E}">
        <p14:creationId xmlns:p14="http://schemas.microsoft.com/office/powerpoint/2010/main" val="39101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263352" y="1687354"/>
            <a:ext cx="11449272" cy="5601533"/>
          </a:xfrm>
          <a:prstGeom prst="rect">
            <a:avLst/>
          </a:prstGeom>
          <a:noFill/>
        </p:spPr>
        <p:txBody>
          <a:bodyPr wrap="square" rtlCol="0">
            <a:spAutoFit/>
          </a:bodyPr>
          <a:lstStyle/>
          <a:p>
            <a:r>
              <a:rPr lang="en-GB" sz="4400" b="1" i="1" dirty="0" smtClean="0">
                <a:solidFill>
                  <a:srgbClr val="FFFFFF"/>
                </a:solidFill>
              </a:rPr>
              <a:t>This report is kindly </a:t>
            </a:r>
          </a:p>
          <a:p>
            <a:r>
              <a:rPr lang="en-GB" sz="4400" b="1" i="1" dirty="0" smtClean="0">
                <a:solidFill>
                  <a:srgbClr val="FFFFFF"/>
                </a:solidFill>
              </a:rPr>
              <a:t>sponsored by…</a:t>
            </a:r>
            <a:endParaRPr lang="en-GB" sz="4400" b="1" i="1" dirty="0">
              <a:solidFill>
                <a:srgbClr val="FFFFFF"/>
              </a:solidFill>
            </a:endParaRPr>
          </a:p>
          <a:p>
            <a:endParaRPr lang="en-GB" sz="3200" b="1" dirty="0">
              <a:solidFill>
                <a:srgbClr val="FFFFFF"/>
              </a:solidFill>
            </a:endParaRPr>
          </a:p>
          <a:p>
            <a:endParaRPr lang="en-GB" sz="4000" b="1" dirty="0">
              <a:solidFill>
                <a:srgbClr val="FFFFFF"/>
              </a:solidFill>
            </a:endParaRPr>
          </a:p>
          <a:p>
            <a:endParaRPr lang="en-GB" sz="4000" b="1" dirty="0" smtClean="0">
              <a:solidFill>
                <a:srgbClr val="FFFFFF"/>
              </a:solidFill>
            </a:endParaRPr>
          </a:p>
          <a:p>
            <a:endParaRPr lang="en-GB" sz="4000" b="1" dirty="0">
              <a:solidFill>
                <a:srgbClr val="FFFFFF"/>
              </a:solidFill>
            </a:endParaRPr>
          </a:p>
          <a:p>
            <a:endParaRPr lang="en-GB" sz="2800" b="1" dirty="0" smtClean="0">
              <a:solidFill>
                <a:srgbClr val="FFFFFF"/>
              </a:solidFill>
            </a:endParaRPr>
          </a:p>
          <a:p>
            <a:endParaRPr lang="en-GB" sz="2800" b="1" dirty="0" smtClean="0">
              <a:solidFill>
                <a:srgbClr val="FFFFFF"/>
              </a:solidFill>
            </a:endParaRPr>
          </a:p>
          <a:p>
            <a:r>
              <a:rPr lang="en-GB" sz="2800" b="1" dirty="0" smtClean="0">
                <a:solidFill>
                  <a:srgbClr val="FFFFFF"/>
                </a:solidFill>
              </a:rPr>
              <a:t>#</a:t>
            </a:r>
            <a:r>
              <a:rPr lang="en-GB" sz="2800" b="1" dirty="0" err="1" smtClean="0">
                <a:solidFill>
                  <a:srgbClr val="FFFFFF"/>
                </a:solidFill>
              </a:rPr>
              <a:t>PPILaunch</a:t>
            </a:r>
            <a:r>
              <a:rPr lang="en-GB" sz="2800" b="1" dirty="0" smtClean="0">
                <a:solidFill>
                  <a:srgbClr val="FFFFFF"/>
                </a:solidFill>
              </a:rPr>
              <a:t>	</a:t>
            </a:r>
            <a:r>
              <a:rPr lang="en-GB" sz="2800" b="1" dirty="0">
                <a:solidFill>
                  <a:srgbClr val="FFFFFF"/>
                </a:solidFill>
              </a:rPr>
              <a:t>			</a:t>
            </a:r>
            <a:r>
              <a:rPr lang="en-GB" sz="2800" b="1" dirty="0" smtClean="0">
                <a:solidFill>
                  <a:srgbClr val="FFFFFF"/>
                </a:solidFill>
              </a:rPr>
              <a:t>			@</a:t>
            </a:r>
            <a:r>
              <a:rPr lang="en-GB" sz="2800" b="1" dirty="0">
                <a:solidFill>
                  <a:srgbClr val="FFFFFF"/>
                </a:solidFill>
              </a:rPr>
              <a:t>PPI_Research</a:t>
            </a:r>
            <a:endParaRPr lang="en-GB" sz="2800" dirty="0">
              <a:solidFill>
                <a:srgbClr val="993366"/>
              </a:solidFill>
            </a:endParaRPr>
          </a:p>
          <a:p>
            <a:endParaRPr lang="en-GB" sz="3400" dirty="0">
              <a:solidFill>
                <a:srgbClr val="993366"/>
              </a:solidFill>
            </a:endParaRPr>
          </a:p>
        </p:txBody>
      </p:sp>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1772816"/>
            <a:ext cx="4464496" cy="35302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25742"/>
            <a:ext cx="4572009" cy="1603251"/>
          </a:xfrm>
          <a:prstGeom prst="rect">
            <a:avLst/>
          </a:prstGeom>
        </p:spPr>
      </p:pic>
    </p:spTree>
    <p:extLst>
      <p:ext uri="{BB962C8B-B14F-4D97-AF65-F5344CB8AC3E}">
        <p14:creationId xmlns:p14="http://schemas.microsoft.com/office/powerpoint/2010/main" val="3908482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consultation 1</a:t>
            </a: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36" y="1124744"/>
            <a:ext cx="5405646" cy="532859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2061220"/>
            <a:ext cx="5328592" cy="3672036"/>
          </a:xfrm>
          <a:prstGeom prst="rect">
            <a:avLst/>
          </a:prstGeom>
        </p:spPr>
      </p:pic>
    </p:spTree>
    <p:extLst>
      <p:ext uri="{BB962C8B-B14F-4D97-AF65-F5344CB8AC3E}">
        <p14:creationId xmlns:p14="http://schemas.microsoft.com/office/powerpoint/2010/main" val="189201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consultation 2</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sz="2000" b="1" smtClean="0">
                    <a:solidFill>
                      <a:srgbClr val="7030A0"/>
                    </a:solidFill>
                    <a:latin typeface="+mj-lt"/>
                  </a:rPr>
                  <a:t>Performance </a:t>
                </a:r>
                <a:r>
                  <a:rPr lang="en-GB" sz="2000" b="1" dirty="0" smtClean="0">
                    <a:solidFill>
                      <a:srgbClr val="7030A0"/>
                    </a:solidFill>
                    <a:latin typeface="+mj-lt"/>
                  </a:rPr>
                  <a:t>fees - Additional method of assessment</a:t>
                </a:r>
              </a:p>
              <a:p>
                <a:pPr marL="0" indent="0">
                  <a:buNone/>
                </a:pPr>
                <a:endParaRPr lang="en-GB" sz="2000" i="1" dirty="0" smtClean="0">
                  <a:latin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m:rPr>
                              <m:sty m:val="p"/>
                            </m:rPr>
                            <a:rPr lang="en-GB" sz="2000">
                              <a:latin typeface="Cambria Math" panose="02040503050406030204" pitchFamily="18" charset="0"/>
                            </a:rPr>
                            <m:t>Fixed</m:t>
                          </m:r>
                          <m:r>
                            <a:rPr lang="en-GB" sz="2000">
                              <a:latin typeface="Cambria Math" panose="02040503050406030204" pitchFamily="18" charset="0"/>
                            </a:rPr>
                            <m:t> </m:t>
                          </m:r>
                          <m:r>
                            <m:rPr>
                              <m:sty m:val="p"/>
                            </m:rPr>
                            <a:rPr lang="en-GB" sz="2000">
                              <a:latin typeface="Cambria Math" panose="02040503050406030204" pitchFamily="18" charset="0"/>
                            </a:rPr>
                            <m:t>rate</m:t>
                          </m:r>
                          <m:r>
                            <a:rPr lang="en-GB" sz="2000">
                              <a:latin typeface="Cambria Math" panose="02040503050406030204" pitchFamily="18" charset="0"/>
                            </a:rPr>
                            <m:t> </m:t>
                          </m:r>
                          <m:r>
                            <m:rPr>
                              <m:sty m:val="p"/>
                            </m:rPr>
                            <a:rPr lang="en-GB" sz="2000">
                              <a:latin typeface="Cambria Math" panose="02040503050406030204" pitchFamily="18" charset="0"/>
                            </a:rPr>
                            <m:t>fee</m:t>
                          </m:r>
                          <m:r>
                            <a:rPr lang="en-GB" sz="2000">
                              <a:latin typeface="Cambria Math" panose="02040503050406030204" pitchFamily="18" charset="0"/>
                            </a:rPr>
                            <m:t> </m:t>
                          </m:r>
                          <m:d>
                            <m:dPr>
                              <m:ctrlPr>
                                <a:rPr lang="en-GB" sz="2000" i="1">
                                  <a:latin typeface="Cambria Math" panose="02040503050406030204" pitchFamily="18" charset="0"/>
                                </a:rPr>
                              </m:ctrlPr>
                            </m:dPr>
                            <m:e>
                              <m:r>
                                <m:rPr>
                                  <m:sty m:val="p"/>
                                </m:rPr>
                                <a:rPr lang="en-GB" sz="2000">
                                  <a:latin typeface="Cambria Math" panose="02040503050406030204" pitchFamily="18" charset="0"/>
                                </a:rPr>
                                <m:t>if</m:t>
                              </m:r>
                              <m:r>
                                <a:rPr lang="en-GB" sz="2000">
                                  <a:latin typeface="Cambria Math" panose="02040503050406030204" pitchFamily="18" charset="0"/>
                                </a:rPr>
                                <m:t> </m:t>
                              </m:r>
                              <m:r>
                                <m:rPr>
                                  <m:sty m:val="p"/>
                                </m:rPr>
                                <a:rPr lang="en-GB" sz="2000">
                                  <a:latin typeface="Cambria Math" panose="02040503050406030204" pitchFamily="18" charset="0"/>
                                </a:rPr>
                                <m:t>no</m:t>
                              </m:r>
                              <m:r>
                                <a:rPr lang="en-GB" sz="2000">
                                  <a:latin typeface="Cambria Math" panose="02040503050406030204" pitchFamily="18" charset="0"/>
                                </a:rPr>
                                <m:t> </m:t>
                              </m:r>
                              <m:r>
                                <m:rPr>
                                  <m:sty m:val="p"/>
                                </m:rPr>
                                <a:rPr lang="en-GB" sz="2000">
                                  <a:latin typeface="Cambria Math" panose="02040503050406030204" pitchFamily="18" charset="0"/>
                                </a:rPr>
                                <m:t>change</m:t>
                              </m:r>
                              <m:r>
                                <a:rPr lang="en-GB" sz="2000">
                                  <a:latin typeface="Cambria Math" panose="02040503050406030204" pitchFamily="18" charset="0"/>
                                </a:rPr>
                                <m:t> </m:t>
                              </m:r>
                              <m:r>
                                <m:rPr>
                                  <m:sty m:val="p"/>
                                </m:rPr>
                                <a:rPr lang="en-GB" sz="2000">
                                  <a:latin typeface="Cambria Math" panose="02040503050406030204" pitchFamily="18" charset="0"/>
                                </a:rPr>
                                <m:t>in</m:t>
                              </m:r>
                              <m:r>
                                <a:rPr lang="en-GB" sz="2000">
                                  <a:latin typeface="Cambria Math" panose="02040503050406030204" pitchFamily="18" charset="0"/>
                                </a:rPr>
                                <m:t> </m:t>
                              </m:r>
                              <m:r>
                                <m:rPr>
                                  <m:sty m:val="p"/>
                                </m:rPr>
                                <a:rPr lang="en-GB" sz="2000">
                                  <a:latin typeface="Cambria Math" panose="02040503050406030204" pitchFamily="18" charset="0"/>
                                </a:rPr>
                                <m:t>funds</m:t>
                              </m:r>
                              <m:r>
                                <a:rPr lang="en-GB" sz="2000">
                                  <a:latin typeface="Cambria Math" panose="02040503050406030204" pitchFamily="18" charset="0"/>
                                </a:rPr>
                                <m:t> </m:t>
                              </m:r>
                              <m:r>
                                <m:rPr>
                                  <m:sty m:val="p"/>
                                </m:rPr>
                                <a:rPr lang="en-GB" sz="2000">
                                  <a:latin typeface="Cambria Math" panose="02040503050406030204" pitchFamily="18" charset="0"/>
                                </a:rPr>
                                <m:t>under</m:t>
                              </m:r>
                              <m:r>
                                <a:rPr lang="en-GB" sz="2000">
                                  <a:latin typeface="Cambria Math" panose="02040503050406030204" pitchFamily="18" charset="0"/>
                                </a:rPr>
                                <m:t> </m:t>
                              </m:r>
                              <m:r>
                                <m:rPr>
                                  <m:sty m:val="p"/>
                                </m:rPr>
                                <a:rPr lang="en-GB" sz="2000">
                                  <a:latin typeface="Cambria Math" panose="02040503050406030204" pitchFamily="18" charset="0"/>
                                </a:rPr>
                                <m:t>mgmt</m:t>
                              </m:r>
                            </m:e>
                          </m:d>
                          <m:d>
                            <m:dPr>
                              <m:ctrlPr>
                                <a:rPr lang="en-GB" sz="2000" i="1">
                                  <a:latin typeface="Cambria Math" panose="02040503050406030204" pitchFamily="18" charset="0"/>
                                </a:rPr>
                              </m:ctrlPr>
                            </m:dPr>
                            <m:e>
                              <m:r>
                                <a:rPr lang="en-GB" sz="2000">
                                  <a:latin typeface="Cambria Math" panose="02040503050406030204" pitchFamily="18" charset="0"/>
                                </a:rPr>
                                <m:t>£</m:t>
                              </m:r>
                            </m:e>
                          </m:d>
                          <m:r>
                            <a:rPr lang="en-GB" sz="2000">
                              <a:latin typeface="Cambria Math" panose="02040503050406030204" pitchFamily="18" charset="0"/>
                            </a:rPr>
                            <m:t>+</m:t>
                          </m:r>
                          <m:r>
                            <m:rPr>
                              <m:sty m:val="p"/>
                            </m:rPr>
                            <a:rPr lang="en-GB" sz="2000">
                              <a:latin typeface="Cambria Math" panose="02040503050406030204" pitchFamily="18" charset="0"/>
                            </a:rPr>
                            <m:t>Max</m:t>
                          </m:r>
                          <m:r>
                            <a:rPr lang="en-GB" sz="2000">
                              <a:latin typeface="Cambria Math" panose="02040503050406030204" pitchFamily="18" charset="0"/>
                            </a:rPr>
                            <m:t> </m:t>
                          </m:r>
                          <m:r>
                            <m:rPr>
                              <m:sty m:val="p"/>
                            </m:rPr>
                            <a:rPr lang="en-GB" sz="2000">
                              <a:latin typeface="Cambria Math" panose="02040503050406030204" pitchFamily="18" charset="0"/>
                            </a:rPr>
                            <m:t>performance</m:t>
                          </m:r>
                          <m:r>
                            <a:rPr lang="en-GB" sz="2000">
                              <a:latin typeface="Cambria Math" panose="02040503050406030204" pitchFamily="18" charset="0"/>
                            </a:rPr>
                            <m:t> </m:t>
                          </m:r>
                          <m:r>
                            <m:rPr>
                              <m:sty m:val="p"/>
                            </m:rPr>
                            <a:rPr lang="en-GB" sz="2000">
                              <a:latin typeface="Cambria Math" panose="02040503050406030204" pitchFamily="18" charset="0"/>
                            </a:rPr>
                            <m:t>related</m:t>
                          </m:r>
                          <m:r>
                            <a:rPr lang="en-GB" sz="2000">
                              <a:latin typeface="Cambria Math" panose="02040503050406030204" pitchFamily="18" charset="0"/>
                            </a:rPr>
                            <m:t> </m:t>
                          </m:r>
                          <m:r>
                            <m:rPr>
                              <m:sty m:val="p"/>
                            </m:rPr>
                            <a:rPr lang="en-GB" sz="2000">
                              <a:latin typeface="Cambria Math" panose="02040503050406030204" pitchFamily="18" charset="0"/>
                            </a:rPr>
                            <m:t>fee</m:t>
                          </m:r>
                          <m:r>
                            <a:rPr lang="en-GB" sz="2000">
                              <a:latin typeface="Cambria Math" panose="02040503050406030204" pitchFamily="18" charset="0"/>
                            </a:rPr>
                            <m:t> (£) </m:t>
                          </m:r>
                        </m:num>
                        <m:den>
                          <m:r>
                            <m:rPr>
                              <m:sty m:val="p"/>
                            </m:rPr>
                            <a:rPr lang="en-GB" sz="2000">
                              <a:latin typeface="Cambria Math" panose="02040503050406030204" pitchFamily="18" charset="0"/>
                            </a:rPr>
                            <m:t>Year</m:t>
                          </m:r>
                          <m:r>
                            <a:rPr lang="en-GB" sz="2000">
                              <a:latin typeface="Cambria Math" panose="02040503050406030204" pitchFamily="18" charset="0"/>
                            </a:rPr>
                            <m:t> </m:t>
                          </m:r>
                          <m:r>
                            <m:rPr>
                              <m:sty m:val="p"/>
                            </m:rPr>
                            <a:rPr lang="en-GB" sz="2000">
                              <a:latin typeface="Cambria Math" panose="02040503050406030204" pitchFamily="18" charset="0"/>
                            </a:rPr>
                            <m:t>start</m:t>
                          </m:r>
                          <m:r>
                            <a:rPr lang="en-GB" sz="2000">
                              <a:latin typeface="Cambria Math" panose="02040503050406030204" pitchFamily="18" charset="0"/>
                            </a:rPr>
                            <m:t> </m:t>
                          </m:r>
                          <m:r>
                            <m:rPr>
                              <m:sty m:val="p"/>
                            </m:rPr>
                            <a:rPr lang="en-GB" sz="2000">
                              <a:latin typeface="Cambria Math" panose="02040503050406030204" pitchFamily="18" charset="0"/>
                            </a:rPr>
                            <m:t>funds</m:t>
                          </m:r>
                          <m:r>
                            <a:rPr lang="en-GB" sz="2000">
                              <a:latin typeface="Cambria Math" panose="02040503050406030204" pitchFamily="18" charset="0"/>
                            </a:rPr>
                            <m:t> </m:t>
                          </m:r>
                          <m:r>
                            <m:rPr>
                              <m:sty m:val="p"/>
                            </m:rPr>
                            <a:rPr lang="en-GB" sz="2000">
                              <a:latin typeface="Cambria Math" panose="02040503050406030204" pitchFamily="18" charset="0"/>
                            </a:rPr>
                            <m:t>under</m:t>
                          </m:r>
                          <m:r>
                            <a:rPr lang="en-GB" sz="2000">
                              <a:latin typeface="Cambria Math" panose="02040503050406030204" pitchFamily="18" charset="0"/>
                            </a:rPr>
                            <m:t> </m:t>
                          </m:r>
                          <m:r>
                            <m:rPr>
                              <m:sty m:val="p"/>
                            </m:rPr>
                            <a:rPr lang="en-GB" sz="2000">
                              <a:latin typeface="Cambria Math" panose="02040503050406030204" pitchFamily="18" charset="0"/>
                            </a:rPr>
                            <m:t>mgmt</m:t>
                          </m:r>
                          <m:r>
                            <a:rPr lang="en-GB" sz="2000">
                              <a:latin typeface="Cambria Math" panose="02040503050406030204" pitchFamily="18" charset="0"/>
                            </a:rPr>
                            <m:t> </m:t>
                          </m:r>
                          <m:d>
                            <m:dPr>
                              <m:ctrlPr>
                                <a:rPr lang="en-GB" sz="2000" i="1">
                                  <a:latin typeface="Cambria Math" panose="02040503050406030204" pitchFamily="18" charset="0"/>
                                </a:rPr>
                              </m:ctrlPr>
                            </m:dPr>
                            <m:e>
                              <m:r>
                                <a:rPr lang="en-GB" sz="2000">
                                  <a:latin typeface="Cambria Math" panose="02040503050406030204" pitchFamily="18" charset="0"/>
                                </a:rPr>
                                <m:t>£</m:t>
                              </m:r>
                            </m:e>
                          </m:d>
                        </m:den>
                      </m:f>
                      <m:r>
                        <a:rPr lang="en-GB" sz="2000">
                          <a:latin typeface="Cambria Math" panose="02040503050406030204" pitchFamily="18" charset="0"/>
                        </a:rPr>
                        <m:t>≤0.75%</m:t>
                      </m:r>
                    </m:oMath>
                  </m:oMathPara>
                </a14:m>
                <a:endParaRPr lang="en-GB" sz="2000" dirty="0" smtClean="0">
                  <a:latin typeface="Arial" panose="020B0604020202020204" pitchFamily="34" charset="0"/>
                </a:endParaRPr>
              </a:p>
              <a:p>
                <a:endParaRPr lang="en-GB" sz="2000" dirty="0" smtClean="0">
                  <a:hlinkClick r:id="rId2"/>
                </a:endParaRPr>
              </a:p>
              <a:p>
                <a:pPr marL="0" indent="0">
                  <a:buNone/>
                </a:pPr>
                <a:r>
                  <a:rPr lang="en-GB" sz="2000" b="1" dirty="0">
                    <a:solidFill>
                      <a:srgbClr val="7030A0"/>
                    </a:solidFill>
                    <a:latin typeface="+mj-lt"/>
                  </a:rPr>
                  <a:t>Consultation details</a:t>
                </a:r>
                <a:endParaRPr lang="en-GB" sz="2000" b="1" dirty="0">
                  <a:solidFill>
                    <a:srgbClr val="7030A0"/>
                  </a:solidFill>
                  <a:latin typeface="+mj-lt"/>
                  <a:hlinkClick r:id="rId2"/>
                </a:endParaRPr>
              </a:p>
              <a:p>
                <a:pPr marL="0" indent="0">
                  <a:buNone/>
                </a:pPr>
                <a:r>
                  <a:rPr lang="en-GB" sz="2000" dirty="0" smtClean="0">
                    <a:hlinkClick r:id="rId2"/>
                  </a:rPr>
                  <a:t>https</a:t>
                </a:r>
                <a:r>
                  <a:rPr lang="en-GB" sz="2000" dirty="0">
                    <a:hlinkClick r:id="rId2"/>
                  </a:rPr>
                  <a:t>://bit.ly/illiquids</a:t>
                </a:r>
                <a:r>
                  <a:rPr lang="en-GB" sz="2000" dirty="0"/>
                  <a:t> - open until 1st </a:t>
                </a:r>
                <a:r>
                  <a:rPr lang="en-GB" sz="2000" dirty="0" smtClean="0"/>
                  <a:t>April</a:t>
                </a:r>
              </a:p>
              <a:p>
                <a:pPr marL="0" indent="0">
                  <a:buNone/>
                </a:pPr>
                <a:endParaRPr lang="en-GB" sz="2000" dirty="0" smtClean="0">
                  <a:solidFill>
                    <a:srgbClr val="7030A0"/>
                  </a:solidFill>
                </a:endParaRPr>
              </a:p>
              <a:p>
                <a:pPr marL="0" indent="0">
                  <a:buNone/>
                </a:pPr>
                <a:r>
                  <a:rPr lang="en-GB" sz="2000" b="1" dirty="0" smtClean="0">
                    <a:solidFill>
                      <a:srgbClr val="7030A0"/>
                    </a:solidFill>
                  </a:rPr>
                  <a:t>Respond to</a:t>
                </a:r>
              </a:p>
              <a:p>
                <a:pPr marL="0" indent="0">
                  <a:buNone/>
                </a:pPr>
                <a:r>
                  <a:rPr lang="en-GB" sz="2000" dirty="0" smtClean="0"/>
                  <a:t>Sinead Donnelly and David Farrar</a:t>
                </a:r>
              </a:p>
              <a:p>
                <a:pPr marL="0" indent="0">
                  <a:buNone/>
                </a:pPr>
                <a:r>
                  <a:rPr lang="en-GB" sz="2000" dirty="0">
                    <a:hlinkClick r:id="rId3"/>
                  </a:rPr>
                  <a:t>pensions.investment@dwp.gsi.gov.uk </a:t>
                </a:r>
                <a:endParaRPr lang="en-GB" sz="2000"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11" t="-674"/>
                </a:stretch>
              </a:blipFill>
            </p:spPr>
            <p:txBody>
              <a:bodyPr/>
              <a:lstStyle/>
              <a:p>
                <a:r>
                  <a:rPr lang="en-GB">
                    <a:noFill/>
                  </a:rPr>
                  <a:t> </a:t>
                </a:r>
              </a:p>
            </p:txBody>
          </p:sp>
        </mc:Fallback>
      </mc:AlternateContent>
    </p:spTree>
    <p:extLst>
      <p:ext uri="{BB962C8B-B14F-4D97-AF65-F5344CB8AC3E}">
        <p14:creationId xmlns:p14="http://schemas.microsoft.com/office/powerpoint/2010/main" val="2908713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1666678"/>
            <a:ext cx="11449272" cy="5016758"/>
          </a:xfrm>
          <a:prstGeom prst="rect">
            <a:avLst/>
          </a:prstGeom>
          <a:noFill/>
        </p:spPr>
        <p:txBody>
          <a:bodyPr wrap="square" rtlCol="0">
            <a:spAutoFit/>
          </a:bodyPr>
          <a:lstStyle/>
          <a:p>
            <a:r>
              <a:rPr lang="en-GB" sz="4400" b="1" i="1" dirty="0" smtClean="0">
                <a:solidFill>
                  <a:srgbClr val="FFFFFF"/>
                </a:solidFill>
              </a:rPr>
              <a:t>Response to research findings</a:t>
            </a:r>
            <a:endParaRPr lang="en-GB" sz="4400" b="1" i="1" dirty="0">
              <a:solidFill>
                <a:srgbClr val="FFFFFF"/>
              </a:solidFill>
            </a:endParaRPr>
          </a:p>
          <a:p>
            <a:endParaRPr lang="en-GB" sz="4000" b="1" dirty="0">
              <a:solidFill>
                <a:srgbClr val="FFFFFF"/>
              </a:solidFill>
            </a:endParaRPr>
          </a:p>
          <a:p>
            <a:r>
              <a:rPr lang="en-GB" sz="3200" b="1" dirty="0" smtClean="0">
                <a:solidFill>
                  <a:srgbClr val="FFFFFF"/>
                </a:solidFill>
              </a:rPr>
              <a:t>Alex Cave, </a:t>
            </a:r>
          </a:p>
          <a:p>
            <a:r>
              <a:rPr lang="en-GB" sz="3200" b="1" dirty="0">
                <a:solidFill>
                  <a:srgbClr val="FFFFFF"/>
                </a:solidFill>
              </a:rPr>
              <a:t>Head of DC </a:t>
            </a:r>
            <a:r>
              <a:rPr lang="en-GB" sz="3200" b="1" dirty="0" smtClean="0">
                <a:solidFill>
                  <a:srgbClr val="FFFFFF"/>
                </a:solidFill>
              </a:rPr>
              <a:t>Platforms, </a:t>
            </a:r>
          </a:p>
          <a:p>
            <a:r>
              <a:rPr lang="en-GB" sz="3200" b="1" dirty="0" smtClean="0">
                <a:solidFill>
                  <a:srgbClr val="FFFFFF"/>
                </a:solidFill>
              </a:rPr>
              <a:t>BlackRock </a:t>
            </a:r>
            <a:endParaRPr lang="en-GB" sz="4000" b="1" dirty="0">
              <a:solidFill>
                <a:srgbClr val="FFFFFF"/>
              </a:solidFill>
            </a:endParaRPr>
          </a:p>
          <a:p>
            <a:endParaRPr lang="en-GB" sz="2800" b="1" dirty="0" smtClean="0">
              <a:solidFill>
                <a:srgbClr val="FFFFFF"/>
              </a:solidFill>
            </a:endParaRPr>
          </a:p>
          <a:p>
            <a:endParaRPr lang="en-GB" sz="2800" b="1" dirty="0" smtClean="0">
              <a:solidFill>
                <a:srgbClr val="FFFFFF"/>
              </a:solidFill>
            </a:endParaRPr>
          </a:p>
          <a:p>
            <a:endParaRPr lang="en-GB" sz="2800" b="1" dirty="0" smtClean="0">
              <a:solidFill>
                <a:srgbClr val="FFFFFF"/>
              </a:solidFill>
            </a:endParaRPr>
          </a:p>
          <a:p>
            <a:endParaRPr lang="en-GB" sz="2800" b="1" dirty="0">
              <a:solidFill>
                <a:srgbClr val="FFFFFF"/>
              </a:solidFill>
            </a:endParaRPr>
          </a:p>
          <a:p>
            <a:r>
              <a:rPr lang="en-GB" sz="2800" b="1" dirty="0" smtClean="0">
                <a:solidFill>
                  <a:srgbClr val="FFFFFF"/>
                </a:solidFill>
              </a:rPr>
              <a:t>#</a:t>
            </a:r>
            <a:r>
              <a:rPr lang="en-GB" sz="2800" b="1" dirty="0" err="1" smtClean="0">
                <a:solidFill>
                  <a:srgbClr val="FFFFFF"/>
                </a:solidFill>
              </a:rPr>
              <a:t>PPILaunch</a:t>
            </a:r>
            <a:r>
              <a:rPr lang="en-GB" sz="2800" b="1" dirty="0">
                <a:solidFill>
                  <a:srgbClr val="FFFFFF"/>
                </a:solidFill>
              </a:rPr>
              <a:t>			</a:t>
            </a:r>
            <a:r>
              <a:rPr lang="en-GB" sz="2800" b="1" dirty="0" smtClean="0">
                <a:solidFill>
                  <a:srgbClr val="FFFFFF"/>
                </a:solidFill>
              </a:rPr>
              <a:t>				@PPI_Research</a:t>
            </a:r>
            <a:endParaRPr lang="en-GB" sz="3400" dirty="0">
              <a:solidFill>
                <a:srgbClr val="993366"/>
              </a:solidFill>
            </a:endParaRPr>
          </a:p>
        </p:txBody>
      </p:sp>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864" y="2636912"/>
            <a:ext cx="4431784" cy="294972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60108"/>
            <a:ext cx="4572009" cy="1603251"/>
          </a:xfrm>
          <a:prstGeom prst="rect">
            <a:avLst/>
          </a:prstGeom>
        </p:spPr>
      </p:pic>
    </p:spTree>
    <p:extLst>
      <p:ext uri="{BB962C8B-B14F-4D97-AF65-F5344CB8AC3E}">
        <p14:creationId xmlns:p14="http://schemas.microsoft.com/office/powerpoint/2010/main" val="3017585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1666678"/>
            <a:ext cx="11449272" cy="5016758"/>
          </a:xfrm>
          <a:prstGeom prst="rect">
            <a:avLst/>
          </a:prstGeom>
          <a:noFill/>
        </p:spPr>
        <p:txBody>
          <a:bodyPr wrap="square" rtlCol="0">
            <a:spAutoFit/>
          </a:bodyPr>
          <a:lstStyle/>
          <a:p>
            <a:r>
              <a:rPr lang="en-GB" sz="4400" b="1" i="1" dirty="0" smtClean="0">
                <a:solidFill>
                  <a:srgbClr val="FFFFFF"/>
                </a:solidFill>
              </a:rPr>
              <a:t>Response from provider</a:t>
            </a:r>
            <a:endParaRPr lang="en-GB" sz="4400" b="1" i="1" dirty="0">
              <a:solidFill>
                <a:srgbClr val="FFFFFF"/>
              </a:solidFill>
            </a:endParaRPr>
          </a:p>
          <a:p>
            <a:endParaRPr lang="en-GB" sz="4000" b="1" dirty="0">
              <a:solidFill>
                <a:srgbClr val="FFFFFF"/>
              </a:solidFill>
            </a:endParaRPr>
          </a:p>
          <a:p>
            <a:r>
              <a:rPr lang="en-GB" sz="3200" b="1" dirty="0">
                <a:solidFill>
                  <a:srgbClr val="FFFFFF"/>
                </a:solidFill>
              </a:rPr>
              <a:t>Mark Fawcett, </a:t>
            </a:r>
            <a:endParaRPr lang="en-GB" sz="3200" b="1" dirty="0" smtClean="0">
              <a:solidFill>
                <a:srgbClr val="FFFFFF"/>
              </a:solidFill>
            </a:endParaRPr>
          </a:p>
          <a:p>
            <a:r>
              <a:rPr lang="en-GB" sz="3200" b="1" dirty="0" smtClean="0">
                <a:solidFill>
                  <a:srgbClr val="FFFFFF"/>
                </a:solidFill>
              </a:rPr>
              <a:t>CIO</a:t>
            </a:r>
          </a:p>
          <a:p>
            <a:r>
              <a:rPr lang="en-GB" sz="3200" b="1" dirty="0" smtClean="0">
                <a:solidFill>
                  <a:srgbClr val="FFFFFF"/>
                </a:solidFill>
              </a:rPr>
              <a:t>NEST </a:t>
            </a:r>
            <a:endParaRPr lang="en-GB" sz="2800" b="1" dirty="0" smtClean="0">
              <a:solidFill>
                <a:srgbClr val="FFFFFF"/>
              </a:solidFill>
            </a:endParaRPr>
          </a:p>
          <a:p>
            <a:endParaRPr lang="en-GB" sz="2800" b="1" dirty="0" smtClean="0">
              <a:solidFill>
                <a:srgbClr val="FFFFFF"/>
              </a:solidFill>
            </a:endParaRPr>
          </a:p>
          <a:p>
            <a:endParaRPr lang="en-GB" sz="2800" b="1" dirty="0" smtClean="0">
              <a:solidFill>
                <a:srgbClr val="FFFFFF"/>
              </a:solidFill>
            </a:endParaRPr>
          </a:p>
          <a:p>
            <a:endParaRPr lang="en-GB" sz="2800" b="1" dirty="0" smtClean="0">
              <a:solidFill>
                <a:srgbClr val="FFFFFF"/>
              </a:solidFill>
            </a:endParaRPr>
          </a:p>
          <a:p>
            <a:endParaRPr lang="en-GB" sz="2800" b="1" dirty="0">
              <a:solidFill>
                <a:srgbClr val="FFFFFF"/>
              </a:solidFill>
            </a:endParaRPr>
          </a:p>
          <a:p>
            <a:r>
              <a:rPr lang="en-GB" sz="2800" b="1" dirty="0" smtClean="0">
                <a:solidFill>
                  <a:srgbClr val="FFFFFF"/>
                </a:solidFill>
              </a:rPr>
              <a:t>#</a:t>
            </a:r>
            <a:r>
              <a:rPr lang="en-GB" sz="2800" b="1" dirty="0" err="1" smtClean="0">
                <a:solidFill>
                  <a:srgbClr val="FFFFFF"/>
                </a:solidFill>
              </a:rPr>
              <a:t>PPILaunch</a:t>
            </a:r>
            <a:r>
              <a:rPr lang="en-GB" sz="2800" b="1" dirty="0">
                <a:solidFill>
                  <a:srgbClr val="FFFFFF"/>
                </a:solidFill>
              </a:rPr>
              <a:t>			</a:t>
            </a:r>
            <a:r>
              <a:rPr lang="en-GB" sz="2800" b="1" dirty="0" smtClean="0">
                <a:solidFill>
                  <a:srgbClr val="FFFFFF"/>
                </a:solidFill>
              </a:rPr>
              <a:t>				@PPI_Research</a:t>
            </a:r>
            <a:endParaRPr lang="en-GB" sz="3400" dirty="0">
              <a:solidFill>
                <a:srgbClr val="993366"/>
              </a:solidFill>
            </a:endParaRPr>
          </a:p>
        </p:txBody>
      </p:sp>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280" y="1656527"/>
            <a:ext cx="2666487" cy="400506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37527"/>
            <a:ext cx="4572009" cy="1603251"/>
          </a:xfrm>
          <a:prstGeom prst="rect">
            <a:avLst/>
          </a:prstGeom>
        </p:spPr>
      </p:pic>
    </p:spTree>
    <p:extLst>
      <p:ext uri="{BB962C8B-B14F-4D97-AF65-F5344CB8AC3E}">
        <p14:creationId xmlns:p14="http://schemas.microsoft.com/office/powerpoint/2010/main" val="793163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407958"/>
            <a:ext cx="9793088" cy="769441"/>
          </a:xfrm>
          <a:prstGeom prst="rect">
            <a:avLst/>
          </a:prstGeom>
          <a:noFill/>
        </p:spPr>
        <p:txBody>
          <a:bodyPr wrap="square" rtlCol="0">
            <a:spAutoFit/>
          </a:bodyPr>
          <a:lstStyle/>
          <a:p>
            <a:r>
              <a:rPr lang="en-GB" sz="4400" b="1" i="1" dirty="0" smtClean="0">
                <a:solidFill>
                  <a:srgbClr val="FFFFFF"/>
                </a:solidFill>
              </a:rPr>
              <a:t>Panel Discussion</a:t>
            </a:r>
            <a:r>
              <a:rPr lang="en-GB" sz="2800" b="1" dirty="0">
                <a:solidFill>
                  <a:srgbClr val="FFFFFF"/>
                </a:solidFill>
              </a:rPr>
              <a:t>		</a:t>
            </a:r>
            <a:endParaRPr lang="en-GB" sz="3400" dirty="0">
              <a:solidFill>
                <a:srgbClr val="9933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142" y="1996954"/>
            <a:ext cx="1898437" cy="2531250"/>
          </a:xfrm>
          <a:prstGeom prst="rect">
            <a:avLst/>
          </a:prstGeom>
        </p:spPr>
      </p:pic>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6900" y="1936278"/>
            <a:ext cx="1685252" cy="25312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5760" y="2018899"/>
            <a:ext cx="2090062" cy="2451234"/>
          </a:xfrm>
          <a:prstGeom prst="rect">
            <a:avLst/>
          </a:prstGeom>
        </p:spPr>
      </p:pic>
      <p:sp>
        <p:nvSpPr>
          <p:cNvPr id="11" name="TextBox 10"/>
          <p:cNvSpPr txBox="1"/>
          <p:nvPr/>
        </p:nvSpPr>
        <p:spPr>
          <a:xfrm>
            <a:off x="292938" y="6005911"/>
            <a:ext cx="12192000" cy="769441"/>
          </a:xfrm>
          <a:prstGeom prst="rect">
            <a:avLst/>
          </a:prstGeom>
          <a:noFill/>
        </p:spPr>
        <p:txBody>
          <a:bodyPr wrap="square" rtlCol="0">
            <a:spAutoFit/>
          </a:bodyPr>
          <a:lstStyle/>
          <a:p>
            <a:pPr algn="ctr"/>
            <a:r>
              <a:rPr lang="en-GB" sz="4400" b="1" i="1" dirty="0" smtClean="0">
                <a:solidFill>
                  <a:srgbClr val="FFFFFF"/>
                </a:solidFill>
              </a:rPr>
              <a:t>Please observe the Chatham House Rule</a:t>
            </a:r>
            <a:r>
              <a:rPr lang="en-GB" sz="2800" b="1" dirty="0">
                <a:solidFill>
                  <a:srgbClr val="FFFFFF"/>
                </a:solidFill>
              </a:rPr>
              <a:t>		</a:t>
            </a:r>
            <a:endParaRPr lang="en-GB" sz="3400" dirty="0">
              <a:solidFill>
                <a:srgbClr val="993366"/>
              </a:solidFill>
            </a:endParaRPr>
          </a:p>
        </p:txBody>
      </p:sp>
      <p:sp>
        <p:nvSpPr>
          <p:cNvPr id="12" name="TextBox 11"/>
          <p:cNvSpPr txBox="1"/>
          <p:nvPr/>
        </p:nvSpPr>
        <p:spPr>
          <a:xfrm>
            <a:off x="646282" y="4651944"/>
            <a:ext cx="2088232" cy="584775"/>
          </a:xfrm>
          <a:prstGeom prst="rect">
            <a:avLst/>
          </a:prstGeom>
          <a:noFill/>
        </p:spPr>
        <p:txBody>
          <a:bodyPr wrap="square" rtlCol="0">
            <a:spAutoFit/>
          </a:bodyPr>
          <a:lstStyle/>
          <a:p>
            <a:r>
              <a:rPr lang="en-GB" sz="1600" dirty="0" smtClean="0">
                <a:solidFill>
                  <a:schemeClr val="tx2"/>
                </a:solidFill>
              </a:rPr>
              <a:t>Alex Cave</a:t>
            </a:r>
          </a:p>
          <a:p>
            <a:r>
              <a:rPr lang="en-GB" sz="1600" dirty="0" smtClean="0">
                <a:solidFill>
                  <a:schemeClr val="tx2"/>
                </a:solidFill>
              </a:rPr>
              <a:t>BlackRock</a:t>
            </a:r>
            <a:endParaRPr lang="en-GB" sz="1600" dirty="0">
              <a:solidFill>
                <a:schemeClr val="tx2"/>
              </a:solidFill>
            </a:endParaRPr>
          </a:p>
        </p:txBody>
      </p:sp>
      <p:sp>
        <p:nvSpPr>
          <p:cNvPr id="13" name="TextBox 12"/>
          <p:cNvSpPr txBox="1"/>
          <p:nvPr/>
        </p:nvSpPr>
        <p:spPr>
          <a:xfrm>
            <a:off x="3863752" y="4597132"/>
            <a:ext cx="2088232" cy="584775"/>
          </a:xfrm>
          <a:prstGeom prst="rect">
            <a:avLst/>
          </a:prstGeom>
          <a:noFill/>
        </p:spPr>
        <p:txBody>
          <a:bodyPr wrap="square" rtlCol="0">
            <a:spAutoFit/>
          </a:bodyPr>
          <a:lstStyle/>
          <a:p>
            <a:r>
              <a:rPr lang="en-GB" sz="1600" dirty="0" smtClean="0">
                <a:solidFill>
                  <a:schemeClr val="tx2"/>
                </a:solidFill>
              </a:rPr>
              <a:t>David Farrar </a:t>
            </a:r>
          </a:p>
          <a:p>
            <a:r>
              <a:rPr lang="en-GB" sz="1600" dirty="0" smtClean="0">
                <a:solidFill>
                  <a:schemeClr val="tx2"/>
                </a:solidFill>
              </a:rPr>
              <a:t>DWP</a:t>
            </a:r>
            <a:endParaRPr lang="en-GB" sz="1600" dirty="0">
              <a:solidFill>
                <a:schemeClr val="tx2"/>
              </a:solidFill>
            </a:endParaRPr>
          </a:p>
        </p:txBody>
      </p:sp>
      <p:sp>
        <p:nvSpPr>
          <p:cNvPr id="14" name="TextBox 13"/>
          <p:cNvSpPr txBox="1"/>
          <p:nvPr/>
        </p:nvSpPr>
        <p:spPr>
          <a:xfrm>
            <a:off x="6892142" y="4597132"/>
            <a:ext cx="2088232" cy="584775"/>
          </a:xfrm>
          <a:prstGeom prst="rect">
            <a:avLst/>
          </a:prstGeom>
          <a:noFill/>
        </p:spPr>
        <p:txBody>
          <a:bodyPr wrap="square" rtlCol="0">
            <a:spAutoFit/>
          </a:bodyPr>
          <a:lstStyle/>
          <a:p>
            <a:r>
              <a:rPr lang="en-GB" sz="1600" dirty="0" smtClean="0">
                <a:solidFill>
                  <a:schemeClr val="tx2"/>
                </a:solidFill>
              </a:rPr>
              <a:t>Daniela Silcock </a:t>
            </a:r>
          </a:p>
          <a:p>
            <a:r>
              <a:rPr lang="en-GB" sz="1600" dirty="0" smtClean="0">
                <a:solidFill>
                  <a:schemeClr val="tx2"/>
                </a:solidFill>
              </a:rPr>
              <a:t>PPI</a:t>
            </a:r>
            <a:endParaRPr lang="en-GB" sz="1600" dirty="0">
              <a:solidFill>
                <a:schemeClr val="tx2"/>
              </a:solidFill>
            </a:endParaRPr>
          </a:p>
        </p:txBody>
      </p:sp>
      <p:sp>
        <p:nvSpPr>
          <p:cNvPr id="15" name="TextBox 14"/>
          <p:cNvSpPr txBox="1"/>
          <p:nvPr/>
        </p:nvSpPr>
        <p:spPr>
          <a:xfrm>
            <a:off x="9656900" y="4601467"/>
            <a:ext cx="2088232" cy="584775"/>
          </a:xfrm>
          <a:prstGeom prst="rect">
            <a:avLst/>
          </a:prstGeom>
          <a:noFill/>
        </p:spPr>
        <p:txBody>
          <a:bodyPr wrap="square" rtlCol="0">
            <a:spAutoFit/>
          </a:bodyPr>
          <a:lstStyle/>
          <a:p>
            <a:r>
              <a:rPr lang="en-GB" sz="1600" dirty="0" smtClean="0">
                <a:solidFill>
                  <a:schemeClr val="tx2"/>
                </a:solidFill>
              </a:rPr>
              <a:t>Mark Fawcett </a:t>
            </a:r>
          </a:p>
          <a:p>
            <a:r>
              <a:rPr lang="en-GB" sz="1600" dirty="0" smtClean="0">
                <a:solidFill>
                  <a:schemeClr val="tx2"/>
                </a:solidFill>
              </a:rPr>
              <a:t>NEST</a:t>
            </a:r>
            <a:endParaRPr lang="en-GB" sz="1600" dirty="0">
              <a:solidFill>
                <a:schemeClr val="tx2"/>
              </a:solid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7593" r="15741" b="-618"/>
          <a:stretch/>
        </p:blipFill>
        <p:spPr>
          <a:xfrm>
            <a:off x="689409" y="2041132"/>
            <a:ext cx="2592000" cy="2556000"/>
          </a:xfrm>
          <a:prstGeom prst="rect">
            <a:avLst/>
          </a:prstGeom>
        </p:spPr>
      </p:pic>
    </p:spTree>
    <p:extLst>
      <p:ext uri="{BB962C8B-B14F-4D97-AF65-F5344CB8AC3E}">
        <p14:creationId xmlns:p14="http://schemas.microsoft.com/office/powerpoint/2010/main" val="2806697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6" name="Group 5"/>
          <p:cNvGrpSpPr/>
          <p:nvPr/>
        </p:nvGrpSpPr>
        <p:grpSpPr>
          <a:xfrm>
            <a:off x="9865614" y="0"/>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7" name="Title 1"/>
          <p:cNvSpPr txBox="1">
            <a:spLocks/>
          </p:cNvSpPr>
          <p:nvPr/>
        </p:nvSpPr>
        <p:spPr>
          <a:xfrm>
            <a:off x="623392" y="355957"/>
            <a:ext cx="9644337" cy="132556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a:solidFill>
                  <a:schemeClr val="tx2"/>
                </a:solidFill>
              </a:rPr>
              <a:t>Questions and Answers Session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32" y="1340768"/>
            <a:ext cx="5976664" cy="4281789"/>
          </a:xfrm>
          <a:prstGeom prst="rect">
            <a:avLst/>
          </a:prstGeom>
        </p:spPr>
      </p:pic>
      <p:sp>
        <p:nvSpPr>
          <p:cNvPr id="26" name="TextBox 25"/>
          <p:cNvSpPr txBox="1"/>
          <p:nvPr/>
        </p:nvSpPr>
        <p:spPr>
          <a:xfrm>
            <a:off x="-24304" y="6021288"/>
            <a:ext cx="12216303" cy="830997"/>
          </a:xfrm>
          <a:prstGeom prst="rect">
            <a:avLst/>
          </a:prstGeom>
          <a:noFill/>
        </p:spPr>
        <p:txBody>
          <a:bodyPr wrap="square" rtlCol="0">
            <a:spAutoFit/>
          </a:bodyPr>
          <a:lstStyle/>
          <a:p>
            <a:pPr algn="ctr"/>
            <a:r>
              <a:rPr lang="en-GB" sz="4800" b="1" i="1" dirty="0" smtClean="0">
                <a:solidFill>
                  <a:schemeClr val="bg2"/>
                </a:solidFill>
              </a:rPr>
              <a:t>Please observe the Chatham House Rule</a:t>
            </a:r>
            <a:endParaRPr lang="en-GB" sz="4800" b="1" i="1" dirty="0">
              <a:solidFill>
                <a:schemeClr val="bg2"/>
              </a:solidFill>
            </a:endParaRPr>
          </a:p>
        </p:txBody>
      </p:sp>
    </p:spTree>
    <p:extLst>
      <p:ext uri="{BB962C8B-B14F-4D97-AF65-F5344CB8AC3E}">
        <p14:creationId xmlns:p14="http://schemas.microsoft.com/office/powerpoint/2010/main" val="3798557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6" name="Group 5"/>
          <p:cNvGrpSpPr/>
          <p:nvPr/>
        </p:nvGrpSpPr>
        <p:grpSpPr>
          <a:xfrm>
            <a:off x="9865614" y="0"/>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7" name="Title 1"/>
          <p:cNvSpPr txBox="1">
            <a:spLocks/>
          </p:cNvSpPr>
          <p:nvPr/>
        </p:nvSpPr>
        <p:spPr>
          <a:xfrm>
            <a:off x="623392" y="355957"/>
            <a:ext cx="9644337" cy="132556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smtClean="0">
                <a:solidFill>
                  <a:schemeClr val="tx2"/>
                </a:solidFill>
              </a:rPr>
              <a:t>Closing Remarks</a:t>
            </a:r>
            <a:endParaRPr lang="en-GB" i="1"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515" y="1585617"/>
            <a:ext cx="5976664" cy="4231266"/>
          </a:xfrm>
          <a:prstGeom prst="rect">
            <a:avLst/>
          </a:prstGeom>
        </p:spPr>
      </p:pic>
      <p:sp>
        <p:nvSpPr>
          <p:cNvPr id="26" name="TextBox 25"/>
          <p:cNvSpPr txBox="1"/>
          <p:nvPr/>
        </p:nvSpPr>
        <p:spPr>
          <a:xfrm>
            <a:off x="-24304" y="6021288"/>
            <a:ext cx="12216303" cy="830997"/>
          </a:xfrm>
          <a:prstGeom prst="rect">
            <a:avLst/>
          </a:prstGeom>
          <a:noFill/>
        </p:spPr>
        <p:txBody>
          <a:bodyPr wrap="square" rtlCol="0">
            <a:spAutoFit/>
          </a:bodyPr>
          <a:lstStyle/>
          <a:p>
            <a:pPr algn="ctr"/>
            <a:r>
              <a:rPr lang="en-GB" sz="4800" b="1" i="1" dirty="0" smtClean="0">
                <a:solidFill>
                  <a:schemeClr val="bg2"/>
                </a:solidFill>
              </a:rPr>
              <a:t>Please observe the Chatham House Rule</a:t>
            </a:r>
            <a:endParaRPr lang="en-GB" sz="4800" b="1" i="1" dirty="0">
              <a:solidFill>
                <a:schemeClr val="bg2"/>
              </a:solidFill>
            </a:endParaRPr>
          </a:p>
        </p:txBody>
      </p:sp>
    </p:spTree>
    <p:extLst>
      <p:ext uri="{BB962C8B-B14F-4D97-AF65-F5344CB8AC3E}">
        <p14:creationId xmlns:p14="http://schemas.microsoft.com/office/powerpoint/2010/main" val="963074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6" name="Group 5"/>
          <p:cNvGrpSpPr/>
          <p:nvPr/>
        </p:nvGrpSpPr>
        <p:grpSpPr>
          <a:xfrm>
            <a:off x="9865614" y="0"/>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extBox 7"/>
          <p:cNvSpPr txBox="1"/>
          <p:nvPr/>
        </p:nvSpPr>
        <p:spPr>
          <a:xfrm>
            <a:off x="-888776" y="2242666"/>
            <a:ext cx="8808490" cy="2554545"/>
          </a:xfrm>
          <a:prstGeom prst="rect">
            <a:avLst/>
          </a:prstGeom>
          <a:noFill/>
        </p:spPr>
        <p:txBody>
          <a:bodyPr wrap="square" rtlCol="0">
            <a:spAutoFit/>
          </a:bodyPr>
          <a:lstStyle/>
          <a:p>
            <a:pPr algn="ctr"/>
            <a:r>
              <a:rPr lang="en-GB" sz="3200" b="1" dirty="0" smtClean="0">
                <a:solidFill>
                  <a:srgbClr val="FFFFFF"/>
                </a:solidFill>
              </a:rPr>
              <a:t>Please </a:t>
            </a:r>
            <a:r>
              <a:rPr lang="en-GB" sz="3200" b="1" dirty="0">
                <a:solidFill>
                  <a:srgbClr val="FFFFFF"/>
                </a:solidFill>
              </a:rPr>
              <a:t>stay and join us for a drink</a:t>
            </a:r>
          </a:p>
          <a:p>
            <a:pPr algn="ctr"/>
            <a:endParaRPr lang="en-GB" sz="3200" b="1" dirty="0">
              <a:solidFill>
                <a:srgbClr val="FFFFFF"/>
              </a:solidFill>
            </a:endParaRPr>
          </a:p>
          <a:p>
            <a:pPr algn="ctr"/>
            <a:r>
              <a:rPr lang="en-GB" sz="3200" b="1" dirty="0">
                <a:solidFill>
                  <a:srgbClr val="FFFFFF"/>
                </a:solidFill>
              </a:rPr>
              <a:t>Thank you to our </a:t>
            </a:r>
            <a:r>
              <a:rPr lang="en-GB" sz="3200" b="1" dirty="0" smtClean="0">
                <a:solidFill>
                  <a:srgbClr val="FFFFFF"/>
                </a:solidFill>
              </a:rPr>
              <a:t>event &amp; research</a:t>
            </a:r>
          </a:p>
          <a:p>
            <a:pPr algn="ctr"/>
            <a:r>
              <a:rPr lang="en-GB" sz="3200" b="1" dirty="0" smtClean="0">
                <a:solidFill>
                  <a:srgbClr val="FFFFFF"/>
                </a:solidFill>
              </a:rPr>
              <a:t>sponsors</a:t>
            </a:r>
            <a:endParaRPr lang="en-GB" sz="3200" b="1" dirty="0">
              <a:solidFill>
                <a:srgbClr val="FFFFFF"/>
              </a:solidFill>
            </a:endParaRPr>
          </a:p>
          <a:p>
            <a:endParaRPr lang="en-GB" sz="3200" b="1" dirty="0">
              <a:solidFill>
                <a:srgbClr val="FFFFF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7757" y="1700808"/>
            <a:ext cx="5380829" cy="3538494"/>
          </a:xfrm>
          <a:prstGeom prst="rect">
            <a:avLst/>
          </a:prstGeom>
        </p:spPr>
      </p:pic>
      <p:sp>
        <p:nvSpPr>
          <p:cNvPr id="10" name="Title 1"/>
          <p:cNvSpPr txBox="1">
            <a:spLocks/>
          </p:cNvSpPr>
          <p:nvPr/>
        </p:nvSpPr>
        <p:spPr>
          <a:xfrm>
            <a:off x="221277" y="361854"/>
            <a:ext cx="9763155" cy="132556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smtClean="0">
                <a:solidFill>
                  <a:schemeClr val="tx2"/>
                </a:solidFill>
              </a:rPr>
              <a:t>Thank you for attending today…</a:t>
            </a:r>
            <a:endParaRPr lang="en-GB" i="1" dirty="0">
              <a:solidFill>
                <a:schemeClr val="tx2"/>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92" y="4656584"/>
            <a:ext cx="6490304" cy="2275933"/>
          </a:xfrm>
          <a:prstGeom prst="rect">
            <a:avLst/>
          </a:prstGeom>
        </p:spPr>
      </p:pic>
    </p:spTree>
    <p:extLst>
      <p:ext uri="{BB962C8B-B14F-4D97-AF65-F5344CB8AC3E}">
        <p14:creationId xmlns:p14="http://schemas.microsoft.com/office/powerpoint/2010/main" val="62002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1666678"/>
            <a:ext cx="11449272" cy="5786199"/>
          </a:xfrm>
          <a:prstGeom prst="rect">
            <a:avLst/>
          </a:prstGeom>
          <a:noFill/>
        </p:spPr>
        <p:txBody>
          <a:bodyPr wrap="square" rtlCol="0">
            <a:spAutoFit/>
          </a:bodyPr>
          <a:lstStyle/>
          <a:p>
            <a:r>
              <a:rPr lang="en-GB" sz="4400" b="1" i="1" dirty="0" smtClean="0">
                <a:solidFill>
                  <a:srgbClr val="FFFFFF"/>
                </a:solidFill>
              </a:rPr>
              <a:t>Welcome from the Chair </a:t>
            </a:r>
            <a:endParaRPr lang="en-GB" sz="4400" b="1" i="1" dirty="0">
              <a:solidFill>
                <a:srgbClr val="FFFFFF"/>
              </a:solidFill>
            </a:endParaRPr>
          </a:p>
          <a:p>
            <a:endParaRPr lang="en-GB" sz="4000" b="1" dirty="0">
              <a:solidFill>
                <a:srgbClr val="FFFFFF"/>
              </a:solidFill>
            </a:endParaRPr>
          </a:p>
          <a:p>
            <a:r>
              <a:rPr lang="en-GB" sz="3200" b="1" dirty="0" smtClean="0">
                <a:solidFill>
                  <a:srgbClr val="FFFFFF"/>
                </a:solidFill>
              </a:rPr>
              <a:t>Chris Curry, </a:t>
            </a:r>
          </a:p>
          <a:p>
            <a:r>
              <a:rPr lang="en-GB" sz="3200" b="1" dirty="0" smtClean="0">
                <a:solidFill>
                  <a:srgbClr val="FFFFFF"/>
                </a:solidFill>
              </a:rPr>
              <a:t>Director </a:t>
            </a:r>
          </a:p>
          <a:p>
            <a:r>
              <a:rPr lang="en-GB" sz="3200" b="1" dirty="0" smtClean="0">
                <a:solidFill>
                  <a:srgbClr val="FFFFFF"/>
                </a:solidFill>
              </a:rPr>
              <a:t>Pensions Policy Institute</a:t>
            </a:r>
            <a:endParaRPr lang="en-GB" sz="4000" b="1" dirty="0" smtClean="0">
              <a:solidFill>
                <a:srgbClr val="FFFFFF"/>
              </a:solidFill>
            </a:endParaRPr>
          </a:p>
          <a:p>
            <a:endParaRPr lang="en-GB" sz="4000" b="1" dirty="0" smtClean="0">
              <a:solidFill>
                <a:srgbClr val="FFFFFF"/>
              </a:solidFill>
            </a:endParaRPr>
          </a:p>
          <a:p>
            <a:endParaRPr lang="en-GB" sz="4000" b="1" dirty="0">
              <a:solidFill>
                <a:srgbClr val="FFFFFF"/>
              </a:solidFill>
            </a:endParaRPr>
          </a:p>
          <a:p>
            <a:endParaRPr lang="en-GB" sz="4000" b="1" dirty="0">
              <a:solidFill>
                <a:srgbClr val="FFFFFF"/>
              </a:solidFill>
            </a:endParaRPr>
          </a:p>
          <a:p>
            <a:r>
              <a:rPr lang="en-GB" sz="2800" b="1" dirty="0">
                <a:solidFill>
                  <a:srgbClr val="FFFFFF"/>
                </a:solidFill>
              </a:rPr>
              <a:t>#</a:t>
            </a:r>
            <a:r>
              <a:rPr lang="en-GB" sz="2800" b="1" dirty="0" err="1" smtClean="0">
                <a:solidFill>
                  <a:srgbClr val="FFFFFF"/>
                </a:solidFill>
              </a:rPr>
              <a:t>PPIIlliquids</a:t>
            </a:r>
            <a:r>
              <a:rPr lang="en-GB" sz="2800" b="1" dirty="0" smtClean="0">
                <a:solidFill>
                  <a:srgbClr val="FFFFFF"/>
                </a:solidFill>
              </a:rPr>
              <a:t>			</a:t>
            </a:r>
            <a:r>
              <a:rPr lang="en-GB" sz="2800" b="1" dirty="0">
                <a:solidFill>
                  <a:srgbClr val="FFFFFF"/>
                </a:solidFill>
              </a:rPr>
              <a:t>			</a:t>
            </a:r>
            <a:r>
              <a:rPr lang="en-GB" sz="2800" b="1" dirty="0" smtClean="0">
                <a:solidFill>
                  <a:srgbClr val="FFFFFF"/>
                </a:solidFill>
              </a:rPr>
              <a:t>	@</a:t>
            </a:r>
            <a:r>
              <a:rPr lang="en-GB" sz="2800" b="1" dirty="0">
                <a:solidFill>
                  <a:srgbClr val="FFFFFF"/>
                </a:solidFill>
              </a:rPr>
              <a:t>PPI_Research</a:t>
            </a:r>
            <a:endParaRPr lang="en-GB" sz="2800" dirty="0">
              <a:solidFill>
                <a:srgbClr val="993366"/>
              </a:solidFill>
            </a:endParaRPr>
          </a:p>
          <a:p>
            <a:endParaRPr lang="en-GB" sz="3400" dirty="0">
              <a:solidFill>
                <a:srgbClr val="993366"/>
              </a:solidFill>
            </a:endParaRPr>
          </a:p>
        </p:txBody>
      </p:sp>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1772816"/>
            <a:ext cx="3356992" cy="335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25742"/>
            <a:ext cx="4572009" cy="1603251"/>
          </a:xfrm>
          <a:prstGeom prst="rect">
            <a:avLst/>
          </a:prstGeom>
        </p:spPr>
      </p:pic>
    </p:spTree>
    <p:extLst>
      <p:ext uri="{BB962C8B-B14F-4D97-AF65-F5344CB8AC3E}">
        <p14:creationId xmlns:p14="http://schemas.microsoft.com/office/powerpoint/2010/main" val="320785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1666678"/>
            <a:ext cx="11449272" cy="5016758"/>
          </a:xfrm>
          <a:prstGeom prst="rect">
            <a:avLst/>
          </a:prstGeom>
          <a:noFill/>
        </p:spPr>
        <p:txBody>
          <a:bodyPr wrap="square" rtlCol="0">
            <a:spAutoFit/>
          </a:bodyPr>
          <a:lstStyle/>
          <a:p>
            <a:r>
              <a:rPr lang="en-GB" sz="4400" b="1" i="1" dirty="0" smtClean="0">
                <a:solidFill>
                  <a:srgbClr val="FFFFFF"/>
                </a:solidFill>
              </a:rPr>
              <a:t>Key Findings </a:t>
            </a:r>
            <a:endParaRPr lang="en-GB" sz="4400" b="1" i="1" dirty="0">
              <a:solidFill>
                <a:srgbClr val="FFFFFF"/>
              </a:solidFill>
            </a:endParaRPr>
          </a:p>
          <a:p>
            <a:endParaRPr lang="en-GB" sz="4000" b="1" dirty="0">
              <a:solidFill>
                <a:srgbClr val="FFFFFF"/>
              </a:solidFill>
            </a:endParaRPr>
          </a:p>
          <a:p>
            <a:r>
              <a:rPr lang="en-GB" sz="3200" b="1" dirty="0" smtClean="0">
                <a:solidFill>
                  <a:srgbClr val="FFFFFF"/>
                </a:solidFill>
              </a:rPr>
              <a:t>Daniela Silcock, </a:t>
            </a:r>
          </a:p>
          <a:p>
            <a:r>
              <a:rPr lang="en-GB" sz="3200" b="1" dirty="0">
                <a:solidFill>
                  <a:srgbClr val="FFFFFF"/>
                </a:solidFill>
              </a:rPr>
              <a:t>Head of Policy Research </a:t>
            </a:r>
            <a:endParaRPr lang="en-GB" sz="3200" b="1" dirty="0" smtClean="0">
              <a:solidFill>
                <a:srgbClr val="FFFFFF"/>
              </a:solidFill>
            </a:endParaRPr>
          </a:p>
          <a:p>
            <a:r>
              <a:rPr lang="en-GB" sz="3200" b="1" dirty="0" smtClean="0">
                <a:solidFill>
                  <a:srgbClr val="FFFFFF"/>
                </a:solidFill>
              </a:rPr>
              <a:t>Pensions Policy Institute</a:t>
            </a:r>
            <a:endParaRPr lang="en-GB" sz="2800" b="1" dirty="0" smtClean="0">
              <a:solidFill>
                <a:srgbClr val="FFFFFF"/>
              </a:solidFill>
            </a:endParaRPr>
          </a:p>
          <a:p>
            <a:endParaRPr lang="en-GB" sz="2800" b="1" dirty="0" smtClean="0">
              <a:solidFill>
                <a:srgbClr val="FFFFFF"/>
              </a:solidFill>
            </a:endParaRPr>
          </a:p>
          <a:p>
            <a:endParaRPr lang="en-GB" sz="2800" b="1" dirty="0" smtClean="0">
              <a:solidFill>
                <a:srgbClr val="FFFFFF"/>
              </a:solidFill>
            </a:endParaRPr>
          </a:p>
          <a:p>
            <a:endParaRPr lang="en-GB" sz="2800" b="1" dirty="0" smtClean="0">
              <a:solidFill>
                <a:srgbClr val="FFFFFF"/>
              </a:solidFill>
            </a:endParaRPr>
          </a:p>
          <a:p>
            <a:endParaRPr lang="en-GB" sz="2800" b="1" dirty="0">
              <a:solidFill>
                <a:srgbClr val="FFFFFF"/>
              </a:solidFill>
            </a:endParaRPr>
          </a:p>
          <a:p>
            <a:r>
              <a:rPr lang="en-GB" sz="2800" b="1" dirty="0" smtClean="0">
                <a:solidFill>
                  <a:srgbClr val="FFFFFF"/>
                </a:solidFill>
              </a:rPr>
              <a:t>#</a:t>
            </a:r>
            <a:r>
              <a:rPr lang="en-GB" sz="2800" b="1" dirty="0" err="1" smtClean="0">
                <a:solidFill>
                  <a:srgbClr val="FFFFFF"/>
                </a:solidFill>
              </a:rPr>
              <a:t>PPILaunch</a:t>
            </a:r>
            <a:r>
              <a:rPr lang="en-GB" sz="2800" b="1" dirty="0">
                <a:solidFill>
                  <a:srgbClr val="FFFFFF"/>
                </a:solidFill>
              </a:rPr>
              <a:t>			</a:t>
            </a:r>
            <a:r>
              <a:rPr lang="en-GB" sz="2800" b="1" dirty="0" smtClean="0">
                <a:solidFill>
                  <a:srgbClr val="FFFFFF"/>
                </a:solidFill>
              </a:rPr>
              <a:t>				@PPI_Research</a:t>
            </a:r>
            <a:endParaRPr lang="en-GB" sz="3400" dirty="0">
              <a:solidFill>
                <a:srgbClr val="993366"/>
              </a:solidFill>
            </a:endParaRPr>
          </a:p>
        </p:txBody>
      </p:sp>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88" y="1772816"/>
            <a:ext cx="2571750" cy="3429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25742"/>
            <a:ext cx="4572009" cy="1603251"/>
          </a:xfrm>
          <a:prstGeom prst="rect">
            <a:avLst/>
          </a:prstGeom>
        </p:spPr>
      </p:pic>
    </p:spTree>
    <p:extLst>
      <p:ext uri="{BB962C8B-B14F-4D97-AF65-F5344CB8AC3E}">
        <p14:creationId xmlns:p14="http://schemas.microsoft.com/office/powerpoint/2010/main" val="225311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12192000" cy="7607646"/>
          </a:xfrm>
          <a:prstGeom prst="rect">
            <a:avLst/>
          </a:prstGeom>
        </p:spPr>
      </p:pic>
      <p:sp>
        <p:nvSpPr>
          <p:cNvPr id="29698" name="Slide Number Placeholder 1"/>
          <p:cNvSpPr>
            <a:spLocks noGrp="1"/>
          </p:cNvSpPr>
          <p:nvPr>
            <p:ph type="sldNum" sz="quarter" idx="4294967295"/>
          </p:nvPr>
        </p:nvSpPr>
        <p:spPr>
          <a:xfrm>
            <a:off x="1981200" y="6356351"/>
            <a:ext cx="2133600" cy="365125"/>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8DDB90-CDE1-4B5B-B123-7A0BFC304CB8}" type="slidenum">
              <a:rPr lang="en-GB" altLang="en-US" sz="1400"/>
              <a:pPr/>
              <a:t>5</a:t>
            </a:fld>
            <a:endParaRPr lang="en-GB" altLang="en-US" sz="1400"/>
          </a:p>
        </p:txBody>
      </p:sp>
      <p:grpSp>
        <p:nvGrpSpPr>
          <p:cNvPr id="5" name="Group 4"/>
          <p:cNvGrpSpPr/>
          <p:nvPr/>
        </p:nvGrpSpPr>
        <p:grpSpPr>
          <a:xfrm>
            <a:off x="9696400" y="260648"/>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extBox 7"/>
          <p:cNvSpPr txBox="1"/>
          <p:nvPr/>
        </p:nvSpPr>
        <p:spPr>
          <a:xfrm>
            <a:off x="10576" y="-80386"/>
            <a:ext cx="11449272" cy="6894195"/>
          </a:xfrm>
          <a:prstGeom prst="rect">
            <a:avLst/>
          </a:prstGeom>
          <a:noFill/>
        </p:spPr>
        <p:txBody>
          <a:bodyPr wrap="square" rtlCol="0">
            <a:spAutoFit/>
          </a:bodyPr>
          <a:lstStyle/>
          <a:p>
            <a:r>
              <a:rPr lang="en-GB" sz="5400" b="1" dirty="0">
                <a:solidFill>
                  <a:srgbClr val="993366"/>
                </a:solidFill>
              </a:rPr>
              <a:t>DC scheme investment </a:t>
            </a:r>
            <a:endParaRPr lang="en-GB" sz="5400" b="1" dirty="0" smtClean="0">
              <a:solidFill>
                <a:srgbClr val="993366"/>
              </a:solidFill>
            </a:endParaRPr>
          </a:p>
          <a:p>
            <a:r>
              <a:rPr lang="en-GB" sz="5400" b="1" dirty="0" smtClean="0">
                <a:solidFill>
                  <a:srgbClr val="993366"/>
                </a:solidFill>
              </a:rPr>
              <a:t>in illiquid </a:t>
            </a:r>
            <a:r>
              <a:rPr lang="en-GB" sz="5400" b="1" dirty="0">
                <a:solidFill>
                  <a:srgbClr val="993366"/>
                </a:solidFill>
              </a:rPr>
              <a:t>and </a:t>
            </a:r>
            <a:endParaRPr lang="en-GB" sz="5400" b="1" dirty="0" smtClean="0">
              <a:solidFill>
                <a:srgbClr val="993366"/>
              </a:solidFill>
            </a:endParaRPr>
          </a:p>
          <a:p>
            <a:r>
              <a:rPr lang="en-GB" sz="5400" b="1" dirty="0" smtClean="0">
                <a:solidFill>
                  <a:srgbClr val="993366"/>
                </a:solidFill>
              </a:rPr>
              <a:t>alternative </a:t>
            </a:r>
          </a:p>
          <a:p>
            <a:r>
              <a:rPr lang="en-GB" sz="5400" b="1" smtClean="0">
                <a:solidFill>
                  <a:srgbClr val="993366"/>
                </a:solidFill>
              </a:rPr>
              <a:t>assets </a:t>
            </a:r>
            <a:endParaRPr lang="en-GB" sz="5400" b="1" dirty="0" smtClean="0">
              <a:solidFill>
                <a:srgbClr val="993366"/>
              </a:solidFill>
            </a:endParaRPr>
          </a:p>
          <a:p>
            <a:endParaRPr lang="en-GB" sz="4000" b="1" dirty="0">
              <a:solidFill>
                <a:srgbClr val="003300"/>
              </a:solidFill>
            </a:endParaRPr>
          </a:p>
          <a:p>
            <a:endParaRPr lang="en-GB" sz="4000" b="1" dirty="0">
              <a:solidFill>
                <a:srgbClr val="003300"/>
              </a:solidFill>
            </a:endParaRPr>
          </a:p>
          <a:p>
            <a:endParaRPr lang="en-GB" sz="2800" b="1" dirty="0" smtClean="0">
              <a:solidFill>
                <a:srgbClr val="003300"/>
              </a:solidFill>
            </a:endParaRPr>
          </a:p>
          <a:p>
            <a:endParaRPr lang="en-GB" sz="2800" b="1" dirty="0">
              <a:solidFill>
                <a:srgbClr val="003300"/>
              </a:solidFill>
            </a:endParaRPr>
          </a:p>
          <a:p>
            <a:endParaRPr lang="en-GB" sz="2800" b="1" dirty="0" smtClean="0">
              <a:solidFill>
                <a:srgbClr val="003300"/>
              </a:solidFill>
            </a:endParaRPr>
          </a:p>
          <a:p>
            <a:endParaRPr lang="en-GB" sz="2800" b="1" dirty="0">
              <a:solidFill>
                <a:srgbClr val="003300"/>
              </a:solidFill>
            </a:endParaRPr>
          </a:p>
          <a:p>
            <a:endParaRPr lang="en-GB" sz="3400" dirty="0">
              <a:solidFill>
                <a:srgbClr val="003300"/>
              </a:solidFill>
            </a:endParaRPr>
          </a:p>
        </p:txBody>
      </p:sp>
    </p:spTree>
    <p:extLst>
      <p:ext uri="{BB962C8B-B14F-4D97-AF65-F5344CB8AC3E}">
        <p14:creationId xmlns:p14="http://schemas.microsoft.com/office/powerpoint/2010/main" val="45465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9246956" cy="1325563"/>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sz="3800" i="1" dirty="0" smtClean="0">
                <a:solidFill>
                  <a:schemeClr val="tx2"/>
                </a:solidFill>
              </a:rPr>
              <a:t>There are potential benefits of DC scheme investment in illiquid and alternative assets…</a:t>
            </a:r>
            <a:endParaRPr lang="en-GB" sz="3800" i="1" dirty="0">
              <a:solidFill>
                <a:schemeClr val="tx2"/>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2201" t="36350" r="17101" b="22411"/>
          <a:stretch/>
        </p:blipFill>
        <p:spPr>
          <a:xfrm>
            <a:off x="767408" y="2132856"/>
            <a:ext cx="10154974" cy="3948966"/>
          </a:xfrm>
          <a:prstGeom prst="rect">
            <a:avLst/>
          </a:prstGeom>
        </p:spPr>
      </p:pic>
    </p:spTree>
    <p:extLst>
      <p:ext uri="{BB962C8B-B14F-4D97-AF65-F5344CB8AC3E}">
        <p14:creationId xmlns:p14="http://schemas.microsoft.com/office/powerpoint/2010/main" val="962658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97500" lnSpcReduction="100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i="1" dirty="0" smtClean="0">
                <a:solidFill>
                  <a:srgbClr val="FFFFFF"/>
                </a:solidFill>
              </a:rPr>
              <a:t>So why don't more DC schemes do it?</a:t>
            </a:r>
            <a:endParaRPr i="1" dirty="0">
              <a:solidFill>
                <a:srgbClr val="FFFFF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901" t="36351" r="17101" b="22700"/>
          <a:stretch/>
        </p:blipFill>
        <p:spPr>
          <a:xfrm>
            <a:off x="839416" y="2132856"/>
            <a:ext cx="10154974" cy="3960440"/>
          </a:xfrm>
          <a:prstGeom prst="rect">
            <a:avLst/>
          </a:prstGeom>
        </p:spPr>
      </p:pic>
    </p:spTree>
    <p:extLst>
      <p:ext uri="{BB962C8B-B14F-4D97-AF65-F5344CB8AC3E}">
        <p14:creationId xmlns:p14="http://schemas.microsoft.com/office/powerpoint/2010/main" val="288674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i="1" dirty="0">
                <a:solidFill>
                  <a:srgbClr val="FFFFFF"/>
                </a:solidFill>
              </a:rPr>
              <a:t>What </a:t>
            </a:r>
            <a:r>
              <a:rPr i="1" dirty="0" smtClean="0">
                <a:solidFill>
                  <a:srgbClr val="FFFFFF"/>
                </a:solidFill>
              </a:rPr>
              <a:t>might make </a:t>
            </a:r>
            <a:r>
              <a:rPr i="1" dirty="0">
                <a:solidFill>
                  <a:srgbClr val="FFFFFF"/>
                </a:solidFill>
              </a:rPr>
              <a:t>things easier?</a:t>
            </a: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3" name="TextBox 2"/>
          <p:cNvSpPr txBox="1"/>
          <p:nvPr/>
        </p:nvSpPr>
        <p:spPr>
          <a:xfrm>
            <a:off x="335360" y="1628800"/>
            <a:ext cx="11377264" cy="4524315"/>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solidFill>
                  <a:schemeClr val="bg1"/>
                </a:solidFill>
              </a:rPr>
              <a:t>Growth</a:t>
            </a:r>
            <a:r>
              <a:rPr lang="en-GB" sz="3600" dirty="0">
                <a:solidFill>
                  <a:schemeClr val="bg1"/>
                </a:solidFill>
              </a:rPr>
              <a:t>, consolidation, fund pooling and the closure of some small </a:t>
            </a:r>
            <a:r>
              <a:rPr lang="en-GB" sz="3600" dirty="0" smtClean="0">
                <a:solidFill>
                  <a:schemeClr val="bg1"/>
                </a:solidFill>
              </a:rPr>
              <a:t>schemes, </a:t>
            </a:r>
            <a:endParaRPr lang="en-GB" sz="3600" dirty="0">
              <a:solidFill>
                <a:schemeClr val="bg1"/>
              </a:solidFill>
            </a:endParaRPr>
          </a:p>
          <a:p>
            <a:pPr marL="285750" indent="-285750">
              <a:buFont typeface="Arial" panose="020B0604020202020204" pitchFamily="34" charset="0"/>
              <a:buChar char="•"/>
            </a:pPr>
            <a:r>
              <a:rPr lang="en-GB" sz="3600" dirty="0" smtClean="0">
                <a:solidFill>
                  <a:schemeClr val="bg1"/>
                </a:solidFill>
              </a:rPr>
              <a:t>Changes </a:t>
            </a:r>
            <a:r>
              <a:rPr lang="en-GB" sz="3600" dirty="0">
                <a:solidFill>
                  <a:schemeClr val="bg1"/>
                </a:solidFill>
              </a:rPr>
              <a:t>to, and clarification of, </a:t>
            </a:r>
            <a:r>
              <a:rPr lang="en-GB" sz="3600" dirty="0" smtClean="0">
                <a:solidFill>
                  <a:schemeClr val="bg1"/>
                </a:solidFill>
              </a:rPr>
              <a:t>regulations, </a:t>
            </a:r>
            <a:endParaRPr lang="en-GB" sz="3600" dirty="0">
              <a:solidFill>
                <a:schemeClr val="bg1"/>
              </a:solidFill>
            </a:endParaRPr>
          </a:p>
          <a:p>
            <a:pPr marL="285750" indent="-285750">
              <a:buFont typeface="Arial" panose="020B0604020202020204" pitchFamily="34" charset="0"/>
              <a:buChar char="•"/>
            </a:pPr>
            <a:r>
              <a:rPr lang="en-GB" sz="3600" dirty="0" smtClean="0">
                <a:solidFill>
                  <a:schemeClr val="bg1"/>
                </a:solidFill>
              </a:rPr>
              <a:t>Methods </a:t>
            </a:r>
            <a:r>
              <a:rPr lang="en-GB" sz="3600" dirty="0">
                <a:solidFill>
                  <a:schemeClr val="bg1"/>
                </a:solidFill>
              </a:rPr>
              <a:t>of calculating the proportion of funds which can safely be invested in </a:t>
            </a:r>
            <a:r>
              <a:rPr lang="en-GB" sz="3600" dirty="0" smtClean="0">
                <a:solidFill>
                  <a:schemeClr val="bg1"/>
                </a:solidFill>
              </a:rPr>
              <a:t>illiquids,</a:t>
            </a:r>
            <a:endParaRPr lang="en-GB" sz="3600" dirty="0">
              <a:solidFill>
                <a:schemeClr val="bg1"/>
              </a:solidFill>
            </a:endParaRPr>
          </a:p>
          <a:p>
            <a:pPr marL="285750" indent="-285750">
              <a:buFont typeface="Arial" panose="020B0604020202020204" pitchFamily="34" charset="0"/>
              <a:buChar char="•"/>
            </a:pPr>
            <a:r>
              <a:rPr lang="en-GB" sz="3600" dirty="0" smtClean="0">
                <a:solidFill>
                  <a:schemeClr val="bg1"/>
                </a:solidFill>
              </a:rPr>
              <a:t>An </a:t>
            </a:r>
            <a:r>
              <a:rPr lang="en-GB" sz="3600" dirty="0">
                <a:solidFill>
                  <a:schemeClr val="bg1"/>
                </a:solidFill>
              </a:rPr>
              <a:t>increase in demand from </a:t>
            </a:r>
            <a:r>
              <a:rPr lang="en-GB" sz="3600" dirty="0" smtClean="0">
                <a:solidFill>
                  <a:schemeClr val="bg1"/>
                </a:solidFill>
              </a:rPr>
              <a:t>schemes,</a:t>
            </a:r>
          </a:p>
          <a:p>
            <a:pPr marL="285750" indent="-285750">
              <a:buFont typeface="Arial" panose="020B0604020202020204" pitchFamily="34" charset="0"/>
              <a:buChar char="•"/>
            </a:pPr>
            <a:r>
              <a:rPr lang="en-GB" sz="3600" dirty="0" smtClean="0">
                <a:solidFill>
                  <a:schemeClr val="bg1"/>
                </a:solidFill>
              </a:rPr>
              <a:t>Advancements </a:t>
            </a:r>
            <a:r>
              <a:rPr lang="en-GB" sz="3600" dirty="0">
                <a:solidFill>
                  <a:schemeClr val="bg1"/>
                </a:solidFill>
              </a:rPr>
              <a:t>in education and a holistic communication </a:t>
            </a:r>
            <a:r>
              <a:rPr lang="en-GB" sz="3600" dirty="0" smtClean="0">
                <a:solidFill>
                  <a:schemeClr val="bg1"/>
                </a:solidFill>
              </a:rPr>
              <a:t>approach.</a:t>
            </a:r>
          </a:p>
        </p:txBody>
      </p:sp>
    </p:spTree>
    <p:extLst>
      <p:ext uri="{BB962C8B-B14F-4D97-AF65-F5344CB8AC3E}">
        <p14:creationId xmlns:p14="http://schemas.microsoft.com/office/powerpoint/2010/main" val="174437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5" name="Group 4"/>
          <p:cNvGrpSpPr/>
          <p:nvPr/>
        </p:nvGrpSpPr>
        <p:grpSpPr>
          <a:xfrm>
            <a:off x="9624392" y="332656"/>
            <a:ext cx="2353626" cy="1569660"/>
            <a:chOff x="6821303" y="84341"/>
            <a:chExt cx="2353626" cy="1569660"/>
          </a:xfrm>
        </p:grpSpPr>
        <p:sp>
          <p:nvSpPr>
            <p:cNvPr id="6" name="TextBox 5"/>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7" name="TextBox 6"/>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8" name="Title 1"/>
          <p:cNvSpPr txBox="1">
            <a:spLocks/>
          </p:cNvSpPr>
          <p:nvPr/>
        </p:nvSpPr>
        <p:spPr>
          <a:xfrm>
            <a:off x="335360" y="321879"/>
            <a:ext cx="8985338" cy="132556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sz="3700" i="1" dirty="0">
                <a:solidFill>
                  <a:srgbClr val="FFFFFF"/>
                </a:solidFill>
              </a:rPr>
              <a:t>Growth, consolidation, fund pooling and the closure of some small </a:t>
            </a:r>
            <a:r>
              <a:rPr lang="en-GB" sz="3700" i="1" dirty="0" smtClean="0">
                <a:solidFill>
                  <a:srgbClr val="FFFFFF"/>
                </a:solidFill>
              </a:rPr>
              <a:t>schemes…</a:t>
            </a:r>
            <a:endParaRPr lang="en-GB" sz="3700" i="1" dirty="0">
              <a:solidFill>
                <a:srgbClr val="FFFFFF"/>
              </a:solidFill>
            </a:endParaRPr>
          </a:p>
        </p:txBody>
      </p:sp>
      <p:sp>
        <p:nvSpPr>
          <p:cNvPr id="9" name="Content Placeholder 2"/>
          <p:cNvSpPr txBox="1">
            <a:spLocks/>
          </p:cNvSpPr>
          <p:nvPr/>
        </p:nvSpPr>
        <p:spPr>
          <a:xfrm>
            <a:off x="335360" y="21328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70" t="21647" r="7999" b="5902"/>
          <a:stretch/>
        </p:blipFill>
        <p:spPr>
          <a:xfrm>
            <a:off x="335360" y="1772815"/>
            <a:ext cx="11600582" cy="4885383"/>
          </a:xfrm>
          <a:prstGeom prst="rect">
            <a:avLst/>
          </a:prstGeom>
        </p:spPr>
      </p:pic>
      <p:sp>
        <p:nvSpPr>
          <p:cNvPr id="3" name="TextBox 2"/>
          <p:cNvSpPr txBox="1"/>
          <p:nvPr/>
        </p:nvSpPr>
        <p:spPr>
          <a:xfrm>
            <a:off x="407368" y="1772816"/>
            <a:ext cx="11377264" cy="3970318"/>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Natural scheme growth should lead to cost reductions</a:t>
            </a:r>
          </a:p>
          <a:p>
            <a:pPr marL="285750" indent="-285750">
              <a:buFont typeface="Arial" panose="020B0604020202020204" pitchFamily="34" charset="0"/>
              <a:buChar char="•"/>
            </a:pPr>
            <a:r>
              <a:rPr lang="en-GB" sz="3600" dirty="0"/>
              <a:t>Advancements in pooling and consolidation </a:t>
            </a:r>
          </a:p>
          <a:p>
            <a:r>
              <a:rPr lang="en-GB" sz="3600" dirty="0"/>
              <a:t>  should help with smaller schemes</a:t>
            </a:r>
          </a:p>
          <a:p>
            <a:pPr marL="285750" indent="-285750">
              <a:buFont typeface="Arial" panose="020B0604020202020204" pitchFamily="34" charset="0"/>
              <a:buChar char="•"/>
            </a:pPr>
            <a:r>
              <a:rPr lang="en-GB" sz="3600" dirty="0" smtClean="0"/>
              <a:t>Some small schemes</a:t>
            </a:r>
          </a:p>
          <a:p>
            <a:r>
              <a:rPr lang="en-GB" sz="3600" dirty="0"/>
              <a:t> </a:t>
            </a:r>
            <a:r>
              <a:rPr lang="en-GB" sz="3600" dirty="0" smtClean="0"/>
              <a:t> will continue to</a:t>
            </a:r>
          </a:p>
          <a:p>
            <a:r>
              <a:rPr lang="en-GB" sz="3600" dirty="0"/>
              <a:t> </a:t>
            </a:r>
            <a:r>
              <a:rPr lang="en-GB" sz="3600" dirty="0" smtClean="0"/>
              <a:t> struggle </a:t>
            </a:r>
          </a:p>
        </p:txBody>
      </p:sp>
    </p:spTree>
    <p:extLst>
      <p:ext uri="{BB962C8B-B14F-4D97-AF65-F5344CB8AC3E}">
        <p14:creationId xmlns:p14="http://schemas.microsoft.com/office/powerpoint/2010/main" val="173153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993366"/>
      </a:dk1>
      <a:lt1>
        <a:srgbClr val="FFFFFF"/>
      </a:lt1>
      <a:dk2>
        <a:srgbClr val="FFFFFF"/>
      </a:dk2>
      <a:lt2>
        <a:srgbClr val="FFFFFF"/>
      </a:lt2>
      <a:accent1>
        <a:srgbClr val="6B2347"/>
      </a:accent1>
      <a:accent2>
        <a:srgbClr val="993366"/>
      </a:accent2>
      <a:accent3>
        <a:srgbClr val="CA5E94"/>
      </a:accent3>
      <a:accent4>
        <a:srgbClr val="DA8EB4"/>
      </a:accent4>
      <a:accent5>
        <a:srgbClr val="E6B4CD"/>
      </a:accent5>
      <a:accent6>
        <a:srgbClr val="EDC9DB"/>
      </a:accent6>
      <a:hlink>
        <a:srgbClr val="993366"/>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rgbClr val="993366"/>
      </a:dk1>
      <a:lt1>
        <a:srgbClr val="FFFFFF"/>
      </a:lt1>
      <a:dk2>
        <a:srgbClr val="FFFFFF"/>
      </a:dk2>
      <a:lt2>
        <a:srgbClr val="FFFFFF"/>
      </a:lt2>
      <a:accent1>
        <a:srgbClr val="6B2347"/>
      </a:accent1>
      <a:accent2>
        <a:srgbClr val="331E36"/>
      </a:accent2>
      <a:accent3>
        <a:srgbClr val="453F78"/>
      </a:accent3>
      <a:accent4>
        <a:srgbClr val="993365"/>
      </a:accent4>
      <a:accent5>
        <a:srgbClr val="C78FAB"/>
      </a:accent5>
      <a:accent6>
        <a:srgbClr val="B6BCED"/>
      </a:accent6>
      <a:hlink>
        <a:srgbClr val="993366"/>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presentationm template" id="{694A3100-5FD2-4BC1-8F57-034DC997390D}" vid="{3CC32FA2-EF7F-4BF3-AAF8-817E0083424F}"/>
    </a:ext>
  </a:extLst>
</a:theme>
</file>

<file path=ppt/theme/theme3.xml><?xml version="1.0" encoding="utf-8"?>
<a:theme xmlns:a="http://schemas.openxmlformats.org/drawingml/2006/main" name="2_Presentation-v2">
  <a:themeElements>
    <a:clrScheme name="NEST">
      <a:dk1>
        <a:srgbClr val="414141"/>
      </a:dk1>
      <a:lt1>
        <a:srgbClr val="FFFFFF"/>
      </a:lt1>
      <a:dk2>
        <a:srgbClr val="FF8201"/>
      </a:dk2>
      <a:lt2>
        <a:srgbClr val="FFE4C9"/>
      </a:lt2>
      <a:accent1>
        <a:srgbClr val="FF8201"/>
      </a:accent1>
      <a:accent2>
        <a:srgbClr val="990033"/>
      </a:accent2>
      <a:accent3>
        <a:srgbClr val="FFBB00"/>
      </a:accent3>
      <a:accent4>
        <a:srgbClr val="FF252B"/>
      </a:accent4>
      <a:accent5>
        <a:srgbClr val="FFEE67"/>
      </a:accent5>
      <a:accent6>
        <a:srgbClr val="919497"/>
      </a:accent6>
      <a:hlink>
        <a:srgbClr val="FF8201"/>
      </a:hlink>
      <a:folHlink>
        <a:srgbClr val="FF252B"/>
      </a:folHlink>
    </a:clrScheme>
    <a:fontScheme name="Presentation-v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v2 1">
        <a:dk1>
          <a:srgbClr val="000000"/>
        </a:dk1>
        <a:lt1>
          <a:srgbClr val="FFFFFF"/>
        </a:lt1>
        <a:dk2>
          <a:srgbClr val="FF8201"/>
        </a:dk2>
        <a:lt2>
          <a:srgbClr val="808080"/>
        </a:lt2>
        <a:accent1>
          <a:srgbClr val="FF8201"/>
        </a:accent1>
        <a:accent2>
          <a:srgbClr val="990033"/>
        </a:accent2>
        <a:accent3>
          <a:srgbClr val="FFFFFF"/>
        </a:accent3>
        <a:accent4>
          <a:srgbClr val="000000"/>
        </a:accent4>
        <a:accent5>
          <a:srgbClr val="FFC1AA"/>
        </a:accent5>
        <a:accent6>
          <a:srgbClr val="8A002D"/>
        </a:accent6>
        <a:hlink>
          <a:srgbClr val="FF252B"/>
        </a:hlink>
        <a:folHlink>
          <a:srgbClr val="FFBB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SGA and SPDR Content Slide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5.xml><?xml version="1.0" encoding="utf-8"?>
<a:theme xmlns:a="http://schemas.openxmlformats.org/drawingml/2006/main" name="1_SSGA and SPDR Content Slide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6.xml><?xml version="1.0" encoding="utf-8"?>
<a:theme xmlns:a="http://schemas.openxmlformats.org/drawingml/2006/main" name="1_DWP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DWP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16821</TotalTime>
  <Words>2449</Words>
  <Application>Microsoft Office PowerPoint</Application>
  <PresentationFormat>Widescreen</PresentationFormat>
  <Paragraphs>257</Paragraphs>
  <Slides>27</Slides>
  <Notes>20</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27</vt:i4>
      </vt:variant>
    </vt:vector>
  </HeadingPairs>
  <TitlesOfParts>
    <vt:vector size="49" baseType="lpstr">
      <vt:lpstr>Arial</vt:lpstr>
      <vt:lpstr>Book Antiqua</vt:lpstr>
      <vt:lpstr>Calibri</vt:lpstr>
      <vt:lpstr>Cambria Math</vt:lpstr>
      <vt:lpstr>Courier New</vt:lpstr>
      <vt:lpstr>Georgia</vt:lpstr>
      <vt:lpstr>Source Sans Pro</vt:lpstr>
      <vt:lpstr>Times New Roman</vt:lpstr>
      <vt:lpstr>Trebuchet MS</vt:lpstr>
      <vt:lpstr>Wingdings</vt:lpstr>
      <vt:lpstr>Custom Design</vt:lpstr>
      <vt:lpstr>1_Custom Design</vt:lpstr>
      <vt:lpstr>2_Presentation-v2</vt:lpstr>
      <vt:lpstr>SSGA and SPDR Content Slide Layouts</vt:lpstr>
      <vt:lpstr>1_SSGA and SPDR Content Slide Layouts</vt:lpstr>
      <vt:lpstr>1_DWP SLIDES SCREEN E</vt:lpstr>
      <vt:lpstr>2_Custom Design</vt:lpstr>
      <vt:lpstr>3_Custom Design</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 scheme investment in illiquid and alternative assets Response from Government</vt:lpstr>
      <vt:lpstr>Summary</vt:lpstr>
      <vt:lpstr>Reflections on the report</vt:lpstr>
      <vt:lpstr>DWP’s principles in facilitating investments</vt:lpstr>
      <vt:lpstr>Changing DC landscape</vt:lpstr>
      <vt:lpstr>Our consultation 1</vt:lpstr>
      <vt:lpstr>Our consultation 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Silcock</dc:creator>
  <cp:lastModifiedBy>Danielle Baker</cp:lastModifiedBy>
  <cp:revision>611</cp:revision>
  <cp:lastPrinted>2019-03-21T10:13:16Z</cp:lastPrinted>
  <dcterms:created xsi:type="dcterms:W3CDTF">2014-05-23T10:18:36Z</dcterms:created>
  <dcterms:modified xsi:type="dcterms:W3CDTF">2019-03-22T10:04:26Z</dcterms:modified>
</cp:coreProperties>
</file>