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2" r:id="rId1"/>
  </p:sldMasterIdLst>
  <p:notesMasterIdLst>
    <p:notesMasterId r:id="rId23"/>
  </p:notesMasterIdLst>
  <p:handoutMasterIdLst>
    <p:handoutMasterId r:id="rId24"/>
  </p:handoutMasterIdLst>
  <p:sldIdLst>
    <p:sldId id="299" r:id="rId2"/>
    <p:sldId id="338" r:id="rId3"/>
    <p:sldId id="341" r:id="rId4"/>
    <p:sldId id="345" r:id="rId5"/>
    <p:sldId id="348" r:id="rId6"/>
    <p:sldId id="342" r:id="rId7"/>
    <p:sldId id="354" r:id="rId8"/>
    <p:sldId id="358" r:id="rId9"/>
    <p:sldId id="349" r:id="rId10"/>
    <p:sldId id="343" r:id="rId11"/>
    <p:sldId id="350" r:id="rId12"/>
    <p:sldId id="344" r:id="rId13"/>
    <p:sldId id="339" r:id="rId14"/>
    <p:sldId id="303" r:id="rId15"/>
    <p:sldId id="355" r:id="rId16"/>
    <p:sldId id="346" r:id="rId17"/>
    <p:sldId id="356" r:id="rId18"/>
    <p:sldId id="347" r:id="rId19"/>
    <p:sldId id="357" r:id="rId20"/>
    <p:sldId id="351" r:id="rId21"/>
    <p:sldId id="334"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3F78"/>
    <a:srgbClr val="B6BCED"/>
    <a:srgbClr val="993366"/>
    <a:srgbClr val="C44C88"/>
    <a:srgbClr val="CB6196"/>
    <a:srgbClr val="E6B4CD"/>
    <a:srgbClr val="E4AEC9"/>
    <a:srgbClr val="652143"/>
    <a:srgbClr val="DD97BA"/>
    <a:srgbClr val="E3AB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6879" autoAdjust="0"/>
  </p:normalViewPr>
  <p:slideViewPr>
    <p:cSldViewPr>
      <p:cViewPr varScale="1">
        <p:scale>
          <a:sx n="62" d="100"/>
          <a:sy n="62" d="100"/>
        </p:scale>
        <p:origin x="292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5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475"/>
          </a:xfrm>
          <a:prstGeom prst="rect">
            <a:avLst/>
          </a:prstGeom>
        </p:spPr>
        <p:txBody>
          <a:bodyPr vert="horz" lIns="91423" tIns="45711" rIns="91423" bIns="45711" rtlCol="0"/>
          <a:lstStyle>
            <a:lvl1pPr algn="l">
              <a:defRPr sz="1200"/>
            </a:lvl1pPr>
          </a:lstStyle>
          <a:p>
            <a:endParaRPr lang="en-GB"/>
          </a:p>
        </p:txBody>
      </p:sp>
      <p:sp>
        <p:nvSpPr>
          <p:cNvPr id="3" name="Date Placeholder 2"/>
          <p:cNvSpPr>
            <a:spLocks noGrp="1"/>
          </p:cNvSpPr>
          <p:nvPr>
            <p:ph type="dt" sz="quarter" idx="1"/>
          </p:nvPr>
        </p:nvSpPr>
        <p:spPr>
          <a:xfrm>
            <a:off x="3849688" y="1"/>
            <a:ext cx="2946400" cy="498475"/>
          </a:xfrm>
          <a:prstGeom prst="rect">
            <a:avLst/>
          </a:prstGeom>
        </p:spPr>
        <p:txBody>
          <a:bodyPr vert="horz" lIns="91423" tIns="45711" rIns="91423" bIns="45711" rtlCol="0"/>
          <a:lstStyle>
            <a:lvl1pPr algn="r">
              <a:defRPr sz="1200"/>
            </a:lvl1pPr>
          </a:lstStyle>
          <a:p>
            <a:r>
              <a:rPr lang="en-GB"/>
              <a:t>16/07/2014</a:t>
            </a:r>
          </a:p>
        </p:txBody>
      </p:sp>
      <p:sp>
        <p:nvSpPr>
          <p:cNvPr id="4" name="Footer Placeholder 3"/>
          <p:cNvSpPr>
            <a:spLocks noGrp="1"/>
          </p:cNvSpPr>
          <p:nvPr>
            <p:ph type="ftr" sz="quarter" idx="2"/>
          </p:nvPr>
        </p:nvSpPr>
        <p:spPr>
          <a:xfrm>
            <a:off x="0" y="9429751"/>
            <a:ext cx="2946400" cy="498475"/>
          </a:xfrm>
          <a:prstGeom prst="rect">
            <a:avLst/>
          </a:prstGeom>
        </p:spPr>
        <p:txBody>
          <a:bodyPr vert="horz" lIns="91423" tIns="45711" rIns="91423" bIns="45711"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1"/>
            <a:ext cx="2946400" cy="498475"/>
          </a:xfrm>
          <a:prstGeom prst="rect">
            <a:avLst/>
          </a:prstGeom>
        </p:spPr>
        <p:txBody>
          <a:bodyPr vert="horz" lIns="91423" tIns="45711" rIns="91423" bIns="45711" rtlCol="0" anchor="b"/>
          <a:lstStyle>
            <a:lvl1pPr algn="r">
              <a:defRPr sz="1200"/>
            </a:lvl1pPr>
          </a:lstStyle>
          <a:p>
            <a:fld id="{1299C83C-2CCD-4D5E-BA86-1E1347DC4D40}" type="slidenum">
              <a:rPr lang="en-GB" smtClean="0"/>
              <a:t>‹#›</a:t>
            </a:fld>
            <a:endParaRPr lang="en-GB"/>
          </a:p>
        </p:txBody>
      </p:sp>
    </p:spTree>
    <p:extLst>
      <p:ext uri="{BB962C8B-B14F-4D97-AF65-F5344CB8AC3E}">
        <p14:creationId xmlns:p14="http://schemas.microsoft.com/office/powerpoint/2010/main" val="421685022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475"/>
          </a:xfrm>
          <a:prstGeom prst="rect">
            <a:avLst/>
          </a:prstGeom>
        </p:spPr>
        <p:txBody>
          <a:bodyPr vert="horz" lIns="91423" tIns="45711" rIns="91423" bIns="45711" rtlCol="0"/>
          <a:lstStyle>
            <a:lvl1pPr algn="l">
              <a:defRPr sz="1200"/>
            </a:lvl1pPr>
          </a:lstStyle>
          <a:p>
            <a:endParaRPr lang="en-GB"/>
          </a:p>
        </p:txBody>
      </p:sp>
      <p:sp>
        <p:nvSpPr>
          <p:cNvPr id="3" name="Date Placeholder 2"/>
          <p:cNvSpPr>
            <a:spLocks noGrp="1"/>
          </p:cNvSpPr>
          <p:nvPr>
            <p:ph type="dt" idx="1"/>
          </p:nvPr>
        </p:nvSpPr>
        <p:spPr>
          <a:xfrm>
            <a:off x="3849688" y="1"/>
            <a:ext cx="2946400" cy="498475"/>
          </a:xfrm>
          <a:prstGeom prst="rect">
            <a:avLst/>
          </a:prstGeom>
        </p:spPr>
        <p:txBody>
          <a:bodyPr vert="horz" lIns="91423" tIns="45711" rIns="91423" bIns="45711" rtlCol="0"/>
          <a:lstStyle>
            <a:lvl1pPr algn="r">
              <a:defRPr sz="1200"/>
            </a:lvl1pPr>
          </a:lstStyle>
          <a:p>
            <a:r>
              <a:rPr lang="en-GB"/>
              <a:t>16/07/2014</a:t>
            </a:r>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23" tIns="45711" rIns="91423" bIns="45711" rtlCol="0" anchor="ctr"/>
          <a:lstStyle/>
          <a:p>
            <a:endParaRPr lang="en-GB"/>
          </a:p>
        </p:txBody>
      </p:sp>
      <p:sp>
        <p:nvSpPr>
          <p:cNvPr id="5" name="Notes Placeholder 4"/>
          <p:cNvSpPr>
            <a:spLocks noGrp="1"/>
          </p:cNvSpPr>
          <p:nvPr>
            <p:ph type="body" sz="quarter" idx="3"/>
          </p:nvPr>
        </p:nvSpPr>
        <p:spPr>
          <a:xfrm>
            <a:off x="679450" y="4778376"/>
            <a:ext cx="5438775" cy="3908425"/>
          </a:xfrm>
          <a:prstGeom prst="rect">
            <a:avLst/>
          </a:prstGeom>
        </p:spPr>
        <p:txBody>
          <a:bodyPr vert="horz" lIns="91423" tIns="45711" rIns="91423"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1"/>
            <a:ext cx="2946400" cy="498475"/>
          </a:xfrm>
          <a:prstGeom prst="rect">
            <a:avLst/>
          </a:prstGeom>
        </p:spPr>
        <p:txBody>
          <a:bodyPr vert="horz" lIns="91423" tIns="45711" rIns="91423" bIns="45711"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1"/>
            <a:ext cx="2946400" cy="498475"/>
          </a:xfrm>
          <a:prstGeom prst="rect">
            <a:avLst/>
          </a:prstGeom>
        </p:spPr>
        <p:txBody>
          <a:bodyPr vert="horz" lIns="91423" tIns="45711" rIns="91423" bIns="45711" rtlCol="0" anchor="b"/>
          <a:lstStyle>
            <a:lvl1pPr algn="r">
              <a:defRPr sz="1200"/>
            </a:lvl1pPr>
          </a:lstStyle>
          <a:p>
            <a:fld id="{C424AD18-F555-437B-88C5-4E9F9B48A180}" type="slidenum">
              <a:rPr lang="en-GB" smtClean="0"/>
              <a:t>‹#›</a:t>
            </a:fld>
            <a:endParaRPr lang="en-GB"/>
          </a:p>
        </p:txBody>
      </p:sp>
    </p:spTree>
    <p:extLst>
      <p:ext uri="{BB962C8B-B14F-4D97-AF65-F5344CB8AC3E}">
        <p14:creationId xmlns:p14="http://schemas.microsoft.com/office/powerpoint/2010/main" val="129991951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 everyone, I’m Hayley,</a:t>
            </a:r>
            <a:r>
              <a:rPr lang="en-GB" baseline="0" dirty="0" smtClean="0"/>
              <a:t> and first I’d like to</a:t>
            </a:r>
            <a:r>
              <a:rPr lang="en-GB" dirty="0" smtClean="0"/>
              <a:t> reiterate</a:t>
            </a:r>
            <a:r>
              <a:rPr lang="en-GB" baseline="0" dirty="0" smtClean="0"/>
              <a:t> Chris’ comments and thank you all for coming. </a:t>
            </a:r>
          </a:p>
          <a:p>
            <a:endParaRPr lang="en-GB" baseline="0" dirty="0" smtClean="0"/>
          </a:p>
          <a:p>
            <a:r>
              <a:rPr lang="en-GB" baseline="0" dirty="0" smtClean="0"/>
              <a:t>As mentioned, I’m a PhD student at the MICRA the Manchester Institute for Collaborative Research in Ageing and my research has been kindly sponsored by the Pensions Policy Institute and the Economic and Social Research council. </a:t>
            </a:r>
          </a:p>
          <a:p>
            <a:endParaRPr lang="en-GB" baseline="0" dirty="0" smtClean="0"/>
          </a:p>
          <a:p>
            <a:r>
              <a:rPr lang="en-GB" baseline="0" dirty="0" smtClean="0"/>
              <a:t>Today I’m going to give an overview of the findings from my research regarding threshold adults, and in particular the role of financial and social establishment in limiting greater participation in pension saving.</a:t>
            </a:r>
            <a:endParaRPr lang="en-GB" dirty="0"/>
          </a:p>
        </p:txBody>
      </p:sp>
      <p:sp>
        <p:nvSpPr>
          <p:cNvPr id="4" name="Slide Number Placeholder 3"/>
          <p:cNvSpPr>
            <a:spLocks noGrp="1"/>
          </p:cNvSpPr>
          <p:nvPr>
            <p:ph type="sldNum" sz="quarter" idx="10"/>
          </p:nvPr>
        </p:nvSpPr>
        <p:spPr/>
        <p:txBody>
          <a:bodyPr/>
          <a:lstStyle/>
          <a:p>
            <a:fld id="{C424AD18-F555-437B-88C5-4E9F9B48A180}" type="slidenum">
              <a:rPr lang="en-GB" smtClean="0"/>
              <a:t>1</a:t>
            </a:fld>
            <a:endParaRPr lang="en-GB"/>
          </a:p>
        </p:txBody>
      </p:sp>
      <p:sp>
        <p:nvSpPr>
          <p:cNvPr id="5" name="Date Placeholder 4"/>
          <p:cNvSpPr>
            <a:spLocks noGrp="1"/>
          </p:cNvSpPr>
          <p:nvPr>
            <p:ph type="dt" idx="11"/>
          </p:nvPr>
        </p:nvSpPr>
        <p:spPr/>
        <p:txBody>
          <a:bodyPr/>
          <a:lstStyle/>
          <a:p>
            <a:r>
              <a:rPr lang="en-GB"/>
              <a:t>16/07/2014</a:t>
            </a:r>
          </a:p>
        </p:txBody>
      </p:sp>
    </p:spTree>
    <p:extLst>
      <p:ext uri="{BB962C8B-B14F-4D97-AF65-F5344CB8AC3E}">
        <p14:creationId xmlns:p14="http://schemas.microsoft.com/office/powerpoint/2010/main" val="129610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To give you a brief overview of the research – this</a:t>
            </a:r>
            <a:r>
              <a:rPr lang="en-GB" altLang="en-US" baseline="0" dirty="0" smtClean="0"/>
              <a:t> PhD project, called Connecting Policy with the Personal, aimed at understanding individual decision-making after automatic enrolment. </a:t>
            </a:r>
          </a:p>
          <a:p>
            <a:endParaRPr lang="en-GB" altLang="en-US" baseline="0" dirty="0" smtClean="0"/>
          </a:p>
          <a:p>
            <a:r>
              <a:rPr lang="en-GB" altLang="en-US" baseline="0" dirty="0" smtClean="0"/>
              <a:t>It is based on qualitative interviews with 42 employees who were mostly drawn from three case-study organisation who had implemented automatic enrolment. </a:t>
            </a:r>
          </a:p>
          <a:p>
            <a:endParaRPr lang="en-GB" altLang="en-US" baseline="0" dirty="0" smtClean="0"/>
          </a:p>
          <a:p>
            <a:r>
              <a:rPr lang="en-GB" altLang="en-US" baseline="0" dirty="0" smtClean="0"/>
              <a:t>The research aimed to really consider how participants understood their pension decisions, so privileging their accounts of what they’d done and why. </a:t>
            </a:r>
            <a:endParaRPr lang="en-GB"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Book Antiqua" panose="02040602050305030304" pitchFamily="18" charset="0"/>
              </a:defRPr>
            </a:lvl1pPr>
            <a:lvl2pPr marL="742814" indent="-285697" eaLnBrk="0" hangingPunct="0">
              <a:spcBef>
                <a:spcPct val="30000"/>
              </a:spcBef>
              <a:defRPr kumimoji="1" sz="1200">
                <a:solidFill>
                  <a:schemeClr val="tx1"/>
                </a:solidFill>
                <a:latin typeface="Book Antiqua" panose="02040602050305030304" pitchFamily="18" charset="0"/>
              </a:defRPr>
            </a:lvl2pPr>
            <a:lvl3pPr marL="1142790" indent="-228558" eaLnBrk="0" hangingPunct="0">
              <a:spcBef>
                <a:spcPct val="30000"/>
              </a:spcBef>
              <a:defRPr kumimoji="1" sz="1200">
                <a:solidFill>
                  <a:schemeClr val="tx1"/>
                </a:solidFill>
                <a:latin typeface="Book Antiqua" panose="02040602050305030304" pitchFamily="18" charset="0"/>
              </a:defRPr>
            </a:lvl3pPr>
            <a:lvl4pPr marL="1599906" indent="-228558" eaLnBrk="0" hangingPunct="0">
              <a:spcBef>
                <a:spcPct val="30000"/>
              </a:spcBef>
              <a:defRPr kumimoji="1" sz="1200">
                <a:solidFill>
                  <a:schemeClr val="tx1"/>
                </a:solidFill>
                <a:latin typeface="Book Antiqua" panose="02040602050305030304" pitchFamily="18" charset="0"/>
              </a:defRPr>
            </a:lvl4pPr>
            <a:lvl5pPr marL="2057022" indent="-228558" eaLnBrk="0" hangingPunct="0">
              <a:spcBef>
                <a:spcPct val="30000"/>
              </a:spcBef>
              <a:defRPr kumimoji="1" sz="1200">
                <a:solidFill>
                  <a:schemeClr val="tx1"/>
                </a:solidFill>
                <a:latin typeface="Book Antiqua" panose="02040602050305030304" pitchFamily="18" charset="0"/>
              </a:defRPr>
            </a:lvl5pPr>
            <a:lvl6pPr marL="2514138" indent="-228558" eaLnBrk="0" fontAlgn="base" hangingPunct="0">
              <a:spcBef>
                <a:spcPct val="30000"/>
              </a:spcBef>
              <a:spcAft>
                <a:spcPct val="0"/>
              </a:spcAft>
              <a:defRPr kumimoji="1" sz="1200">
                <a:solidFill>
                  <a:schemeClr val="tx1"/>
                </a:solidFill>
                <a:latin typeface="Book Antiqua" panose="02040602050305030304" pitchFamily="18" charset="0"/>
              </a:defRPr>
            </a:lvl6pPr>
            <a:lvl7pPr marL="2971254" indent="-228558" eaLnBrk="0" fontAlgn="base" hangingPunct="0">
              <a:spcBef>
                <a:spcPct val="30000"/>
              </a:spcBef>
              <a:spcAft>
                <a:spcPct val="0"/>
              </a:spcAft>
              <a:defRPr kumimoji="1" sz="1200">
                <a:solidFill>
                  <a:schemeClr val="tx1"/>
                </a:solidFill>
                <a:latin typeface="Book Antiqua" panose="02040602050305030304" pitchFamily="18" charset="0"/>
              </a:defRPr>
            </a:lvl7pPr>
            <a:lvl8pPr marL="3428370" indent="-228558" eaLnBrk="0" fontAlgn="base" hangingPunct="0">
              <a:spcBef>
                <a:spcPct val="30000"/>
              </a:spcBef>
              <a:spcAft>
                <a:spcPct val="0"/>
              </a:spcAft>
              <a:defRPr kumimoji="1" sz="1200">
                <a:solidFill>
                  <a:schemeClr val="tx1"/>
                </a:solidFill>
                <a:latin typeface="Book Antiqua" panose="02040602050305030304" pitchFamily="18" charset="0"/>
              </a:defRPr>
            </a:lvl8pPr>
            <a:lvl9pPr marL="3885486" indent="-228558" eaLnBrk="0" fontAlgn="base" hangingPunct="0">
              <a:spcBef>
                <a:spcPct val="30000"/>
              </a:spcBef>
              <a:spcAft>
                <a:spcPct val="0"/>
              </a:spcAft>
              <a:defRPr kumimoji="1" sz="1200">
                <a:solidFill>
                  <a:schemeClr val="tx1"/>
                </a:solidFill>
                <a:latin typeface="Book Antiqua" panose="02040602050305030304" pitchFamily="18" charset="0"/>
              </a:defRPr>
            </a:lvl9pPr>
          </a:lstStyle>
          <a:p>
            <a:pPr>
              <a:spcBef>
                <a:spcPct val="0"/>
              </a:spcBef>
            </a:pPr>
            <a:fld id="{5707E306-4913-4EB3-8BE4-158C440215DA}" type="slidenum">
              <a:rPr kumimoji="0" lang="en-GB" altLang="en-US">
                <a:latin typeface="Times New Roman" panose="02020603050405020304" pitchFamily="18" charset="0"/>
              </a:rPr>
              <a:pPr>
                <a:spcBef>
                  <a:spcPct val="0"/>
                </a:spcBef>
              </a:pPr>
              <a:t>10</a:t>
            </a:fld>
            <a:endParaRPr kumimoji="0" lang="en-GB" altLang="en-US">
              <a:latin typeface="Times New Roman" panose="02020603050405020304" pitchFamily="18" charset="0"/>
            </a:endParaRPr>
          </a:p>
        </p:txBody>
      </p:sp>
      <p:sp>
        <p:nvSpPr>
          <p:cNvPr id="2" name="Date Placeholder 1"/>
          <p:cNvSpPr>
            <a:spLocks noGrp="1"/>
          </p:cNvSpPr>
          <p:nvPr>
            <p:ph type="dt" idx="10"/>
          </p:nvPr>
        </p:nvSpPr>
        <p:spPr/>
        <p:txBody>
          <a:bodyPr/>
          <a:lstStyle/>
          <a:p>
            <a:r>
              <a:rPr lang="en-GB"/>
              <a:t>16/07/2014</a:t>
            </a:r>
          </a:p>
        </p:txBody>
      </p:sp>
    </p:spTree>
    <p:extLst>
      <p:ext uri="{BB962C8B-B14F-4D97-AF65-F5344CB8AC3E}">
        <p14:creationId xmlns:p14="http://schemas.microsoft.com/office/powerpoint/2010/main" val="1923177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now</a:t>
            </a:r>
            <a:r>
              <a:rPr lang="en-GB" baseline="0" dirty="0" smtClean="0"/>
              <a:t> I’m gong to describe the role of financial and social establishment and how this relates to workplace pension saving</a:t>
            </a:r>
            <a:endParaRPr lang="en-GB" dirty="0"/>
          </a:p>
        </p:txBody>
      </p:sp>
      <p:sp>
        <p:nvSpPr>
          <p:cNvPr id="4" name="Date Placeholder 3"/>
          <p:cNvSpPr>
            <a:spLocks noGrp="1"/>
          </p:cNvSpPr>
          <p:nvPr>
            <p:ph type="dt" idx="10"/>
          </p:nvPr>
        </p:nvSpPr>
        <p:spPr/>
        <p:txBody>
          <a:bodyPr/>
          <a:lstStyle/>
          <a:p>
            <a:r>
              <a:rPr lang="en-GB" smtClean="0"/>
              <a:t>16/07/2014</a:t>
            </a:r>
            <a:endParaRPr lang="en-GB"/>
          </a:p>
        </p:txBody>
      </p:sp>
      <p:sp>
        <p:nvSpPr>
          <p:cNvPr id="5" name="Slide Number Placeholder 4"/>
          <p:cNvSpPr>
            <a:spLocks noGrp="1"/>
          </p:cNvSpPr>
          <p:nvPr>
            <p:ph type="sldNum" sz="quarter" idx="11"/>
          </p:nvPr>
        </p:nvSpPr>
        <p:spPr/>
        <p:txBody>
          <a:bodyPr/>
          <a:lstStyle/>
          <a:p>
            <a:fld id="{C424AD18-F555-437B-88C5-4E9F9B48A180}" type="slidenum">
              <a:rPr lang="en-GB" smtClean="0"/>
              <a:t>11</a:t>
            </a:fld>
            <a:endParaRPr lang="en-GB"/>
          </a:p>
        </p:txBody>
      </p:sp>
    </p:spTree>
    <p:extLst>
      <p:ext uri="{BB962C8B-B14F-4D97-AF65-F5344CB8AC3E}">
        <p14:creationId xmlns:p14="http://schemas.microsoft.com/office/powerpoint/2010/main" val="64762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This research found that threshold</a:t>
            </a:r>
            <a:r>
              <a:rPr lang="en-GB" altLang="en-US" baseline="0" dirty="0" smtClean="0"/>
              <a:t> adults felt that establishing themselves as adults was important, and they needed to do this before they could really think about pension saving. </a:t>
            </a:r>
          </a:p>
          <a:p>
            <a:endParaRPr lang="en-GB" altLang="en-US" baseline="0" dirty="0" smtClean="0"/>
          </a:p>
          <a:p>
            <a:r>
              <a:rPr lang="en-GB" altLang="en-US" baseline="0" dirty="0" smtClean="0"/>
              <a:t>Some threshold adults were contributing at minimum levels while they were doing this, although they hadn’t really engaged with it, just let it happen – so the power of inertia was working there.</a:t>
            </a:r>
          </a:p>
          <a:p>
            <a:r>
              <a:rPr lang="en-GB" altLang="en-US" baseline="0" dirty="0" smtClean="0"/>
              <a:t>Others had actively decided not to participate at all (either opting out or stopping contributions) in order to dedicate all their resources towards becoming established as an adult.</a:t>
            </a:r>
          </a:p>
          <a:p>
            <a:endParaRPr lang="en-GB" altLang="en-US" baseline="0" dirty="0" smtClean="0"/>
          </a:p>
          <a:p>
            <a:r>
              <a:rPr lang="en-GB" altLang="en-US" baseline="0" dirty="0" smtClean="0"/>
              <a:t>All felt that once they had achieved establishment, they would then do more to save for the future, usually through increasing their pension contributions. This was borne out by other participants in the research who demonstrated that once they felt established as an adult by achieving the things that were important to them, they had increased their pension contributions – illustrated by Izzy, mentioned earlier, who used the term “fully-fledged adult”, had increased her pension contributions to the level of employer matching. </a:t>
            </a:r>
            <a:endParaRPr lang="en-GB"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Book Antiqua" panose="02040602050305030304" pitchFamily="18" charset="0"/>
              </a:defRPr>
            </a:lvl1pPr>
            <a:lvl2pPr marL="742814" indent="-285697" eaLnBrk="0" hangingPunct="0">
              <a:spcBef>
                <a:spcPct val="30000"/>
              </a:spcBef>
              <a:defRPr kumimoji="1" sz="1200">
                <a:solidFill>
                  <a:schemeClr val="tx1"/>
                </a:solidFill>
                <a:latin typeface="Book Antiqua" panose="02040602050305030304" pitchFamily="18" charset="0"/>
              </a:defRPr>
            </a:lvl2pPr>
            <a:lvl3pPr marL="1142790" indent="-228558" eaLnBrk="0" hangingPunct="0">
              <a:spcBef>
                <a:spcPct val="30000"/>
              </a:spcBef>
              <a:defRPr kumimoji="1" sz="1200">
                <a:solidFill>
                  <a:schemeClr val="tx1"/>
                </a:solidFill>
                <a:latin typeface="Book Antiqua" panose="02040602050305030304" pitchFamily="18" charset="0"/>
              </a:defRPr>
            </a:lvl3pPr>
            <a:lvl4pPr marL="1599906" indent="-228558" eaLnBrk="0" hangingPunct="0">
              <a:spcBef>
                <a:spcPct val="30000"/>
              </a:spcBef>
              <a:defRPr kumimoji="1" sz="1200">
                <a:solidFill>
                  <a:schemeClr val="tx1"/>
                </a:solidFill>
                <a:latin typeface="Book Antiqua" panose="02040602050305030304" pitchFamily="18" charset="0"/>
              </a:defRPr>
            </a:lvl4pPr>
            <a:lvl5pPr marL="2057022" indent="-228558" eaLnBrk="0" hangingPunct="0">
              <a:spcBef>
                <a:spcPct val="30000"/>
              </a:spcBef>
              <a:defRPr kumimoji="1" sz="1200">
                <a:solidFill>
                  <a:schemeClr val="tx1"/>
                </a:solidFill>
                <a:latin typeface="Book Antiqua" panose="02040602050305030304" pitchFamily="18" charset="0"/>
              </a:defRPr>
            </a:lvl5pPr>
            <a:lvl6pPr marL="2514138" indent="-228558" eaLnBrk="0" fontAlgn="base" hangingPunct="0">
              <a:spcBef>
                <a:spcPct val="30000"/>
              </a:spcBef>
              <a:spcAft>
                <a:spcPct val="0"/>
              </a:spcAft>
              <a:defRPr kumimoji="1" sz="1200">
                <a:solidFill>
                  <a:schemeClr val="tx1"/>
                </a:solidFill>
                <a:latin typeface="Book Antiqua" panose="02040602050305030304" pitchFamily="18" charset="0"/>
              </a:defRPr>
            </a:lvl6pPr>
            <a:lvl7pPr marL="2971254" indent="-228558" eaLnBrk="0" fontAlgn="base" hangingPunct="0">
              <a:spcBef>
                <a:spcPct val="30000"/>
              </a:spcBef>
              <a:spcAft>
                <a:spcPct val="0"/>
              </a:spcAft>
              <a:defRPr kumimoji="1" sz="1200">
                <a:solidFill>
                  <a:schemeClr val="tx1"/>
                </a:solidFill>
                <a:latin typeface="Book Antiqua" panose="02040602050305030304" pitchFamily="18" charset="0"/>
              </a:defRPr>
            </a:lvl7pPr>
            <a:lvl8pPr marL="3428370" indent="-228558" eaLnBrk="0" fontAlgn="base" hangingPunct="0">
              <a:spcBef>
                <a:spcPct val="30000"/>
              </a:spcBef>
              <a:spcAft>
                <a:spcPct val="0"/>
              </a:spcAft>
              <a:defRPr kumimoji="1" sz="1200">
                <a:solidFill>
                  <a:schemeClr val="tx1"/>
                </a:solidFill>
                <a:latin typeface="Book Antiqua" panose="02040602050305030304" pitchFamily="18" charset="0"/>
              </a:defRPr>
            </a:lvl8pPr>
            <a:lvl9pPr marL="3885486" indent="-228558" eaLnBrk="0" fontAlgn="base" hangingPunct="0">
              <a:spcBef>
                <a:spcPct val="30000"/>
              </a:spcBef>
              <a:spcAft>
                <a:spcPct val="0"/>
              </a:spcAft>
              <a:defRPr kumimoji="1" sz="1200">
                <a:solidFill>
                  <a:schemeClr val="tx1"/>
                </a:solidFill>
                <a:latin typeface="Book Antiqua" panose="02040602050305030304" pitchFamily="18" charset="0"/>
              </a:defRPr>
            </a:lvl9pPr>
          </a:lstStyle>
          <a:p>
            <a:pPr>
              <a:spcBef>
                <a:spcPct val="0"/>
              </a:spcBef>
            </a:pPr>
            <a:fld id="{5707E306-4913-4EB3-8BE4-158C440215DA}" type="slidenum">
              <a:rPr kumimoji="0" lang="en-GB" altLang="en-US">
                <a:latin typeface="Times New Roman" panose="02020603050405020304" pitchFamily="18" charset="0"/>
              </a:rPr>
              <a:pPr>
                <a:spcBef>
                  <a:spcPct val="0"/>
                </a:spcBef>
              </a:pPr>
              <a:t>12</a:t>
            </a:fld>
            <a:endParaRPr kumimoji="0" lang="en-GB" altLang="en-US">
              <a:latin typeface="Times New Roman" panose="02020603050405020304" pitchFamily="18" charset="0"/>
            </a:endParaRPr>
          </a:p>
        </p:txBody>
      </p:sp>
      <p:sp>
        <p:nvSpPr>
          <p:cNvPr id="2" name="Date Placeholder 1"/>
          <p:cNvSpPr>
            <a:spLocks noGrp="1"/>
          </p:cNvSpPr>
          <p:nvPr>
            <p:ph type="dt" idx="10"/>
          </p:nvPr>
        </p:nvSpPr>
        <p:spPr/>
        <p:txBody>
          <a:bodyPr/>
          <a:lstStyle/>
          <a:p>
            <a:r>
              <a:rPr lang="en-GB"/>
              <a:t>16/07/2014</a:t>
            </a:r>
          </a:p>
        </p:txBody>
      </p:sp>
    </p:spTree>
    <p:extLst>
      <p:ext uri="{BB962C8B-B14F-4D97-AF65-F5344CB8AC3E}">
        <p14:creationId xmlns:p14="http://schemas.microsoft.com/office/powerpoint/2010/main" val="3347327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becoming</a:t>
            </a:r>
            <a:r>
              <a:rPr lang="en-GB" baseline="0" dirty="0" smtClean="0"/>
              <a:t> an adult referred to exactly was different for everyone.</a:t>
            </a:r>
          </a:p>
          <a:p>
            <a:endParaRPr lang="en-GB" baseline="0" dirty="0" smtClean="0"/>
          </a:p>
          <a:p>
            <a:r>
              <a:rPr lang="en-GB" baseline="0" dirty="0" smtClean="0"/>
              <a:t>People had various combinations of what they thought indicated being an established adult. </a:t>
            </a:r>
          </a:p>
          <a:p>
            <a:endParaRPr lang="en-GB" baseline="0" dirty="0" smtClean="0"/>
          </a:p>
          <a:p>
            <a:r>
              <a:rPr lang="en-GB" baseline="0" dirty="0" smtClean="0"/>
              <a:t>However, there were some consistent factors which came up, which were income, home ownership and major life events, and I’m going to talk through these in more detail. </a:t>
            </a:r>
            <a:endParaRPr lang="en-GB" dirty="0"/>
          </a:p>
        </p:txBody>
      </p:sp>
      <p:sp>
        <p:nvSpPr>
          <p:cNvPr id="4" name="Date Placeholder 3"/>
          <p:cNvSpPr>
            <a:spLocks noGrp="1"/>
          </p:cNvSpPr>
          <p:nvPr>
            <p:ph type="dt" idx="10"/>
          </p:nvPr>
        </p:nvSpPr>
        <p:spPr/>
        <p:txBody>
          <a:bodyPr/>
          <a:lstStyle/>
          <a:p>
            <a:r>
              <a:rPr lang="en-GB" smtClean="0"/>
              <a:t>16/07/2014</a:t>
            </a:r>
            <a:endParaRPr lang="en-GB"/>
          </a:p>
        </p:txBody>
      </p:sp>
      <p:sp>
        <p:nvSpPr>
          <p:cNvPr id="5" name="Slide Number Placeholder 4"/>
          <p:cNvSpPr>
            <a:spLocks noGrp="1"/>
          </p:cNvSpPr>
          <p:nvPr>
            <p:ph type="sldNum" sz="quarter" idx="11"/>
          </p:nvPr>
        </p:nvSpPr>
        <p:spPr/>
        <p:txBody>
          <a:bodyPr/>
          <a:lstStyle/>
          <a:p>
            <a:fld id="{C424AD18-F555-437B-88C5-4E9F9B48A180}" type="slidenum">
              <a:rPr lang="en-GB" smtClean="0"/>
              <a:t>13</a:t>
            </a:fld>
            <a:endParaRPr lang="en-GB"/>
          </a:p>
        </p:txBody>
      </p:sp>
    </p:spTree>
    <p:extLst>
      <p:ext uri="{BB962C8B-B14F-4D97-AF65-F5344CB8AC3E}">
        <p14:creationId xmlns:p14="http://schemas.microsoft.com/office/powerpoint/2010/main" val="2818108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So first, income. </a:t>
            </a:r>
            <a:r>
              <a:rPr lang="en-GB" altLang="en-US" baseline="0" dirty="0" smtClean="0"/>
              <a:t>Most of the threshold adults involved in this research were saving at minimum levels and felt this was affordable, but were not ready to contribute any more. To explain this, p</a:t>
            </a:r>
            <a:r>
              <a:rPr lang="en-GB" altLang="en-US" dirty="0" smtClean="0"/>
              <a:t>articipants drew on a subjective</a:t>
            </a:r>
            <a:r>
              <a:rPr lang="en-GB" altLang="en-US" baseline="0" dirty="0" smtClean="0"/>
              <a:t> understanding of their income in relation to their lifestyle and status to determine what was affordable. What this means is that often they said that they couldn’t afford increased pension contributions, but this wasn’t so much that they really couldn’t afford it, but that they felt it was better to use their resources on the things that were important for them at that time – namely, becoming established. This judgement was not just on the basis of current income, but also what they expected to earn in their career. for example, if they were earning 25k now but thought they would earn £100k in the future they felt they’d be better waiting to save for a pension then and for now focus on their goals of becoming established. This isn’t straightforwardly myopic, in the sense that there is some consideration of their future, although there may definitely be an element of optimism bias at play here. </a:t>
            </a:r>
          </a:p>
          <a:p>
            <a:endParaRPr lang="en-GB" altLang="en-US" baseline="0" dirty="0" smtClean="0"/>
          </a:p>
          <a:p>
            <a:r>
              <a:rPr lang="en-GB" altLang="en-US" baseline="0" dirty="0" smtClean="0"/>
              <a:t>Furthermore, very few participants suggested that there was an objective level of affordability where they would be able to afford greater pension contributions, but income increases did help people to feel more able to afford pension contributions. In this sense income was a facilitator, for example, not saying once I earn X amount I’ll pay in then, but more that once they started thinking about pensions, a subsequent increase would help them feel confident about committing to increased pension saving.  </a:t>
            </a:r>
          </a:p>
          <a:p>
            <a:endParaRPr lang="en-GB" altLang="en-US" baseline="0" dirty="0" smtClean="0"/>
          </a:p>
          <a:p>
            <a:r>
              <a:rPr lang="en-GB" altLang="en-US" baseline="0" dirty="0" smtClean="0"/>
              <a:t>The experiences of participants also highlighted the importance of a buffer in helping them commit to more pension saving, which was either space in their regular income or a separate pot of accessible savings. This was seen as something that would protect their current lifestyle by countering shocks, and that would help them feel more confident in committing to pension saving. It was like preserving the things they’d already established in the present, and were establishing, before they thought about the future. This was something that was referenced by people in the threshold stage, saying they wanted to build or develop a buffer, but also more established adults who suggested the buffer had helped them to engage with pension saving.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Book Antiqua" panose="02040602050305030304" pitchFamily="18" charset="0"/>
              </a:defRPr>
            </a:lvl1pPr>
            <a:lvl2pPr marL="742814" indent="-285697" eaLnBrk="0" hangingPunct="0">
              <a:spcBef>
                <a:spcPct val="30000"/>
              </a:spcBef>
              <a:defRPr kumimoji="1" sz="1200">
                <a:solidFill>
                  <a:schemeClr val="tx1"/>
                </a:solidFill>
                <a:latin typeface="Book Antiqua" panose="02040602050305030304" pitchFamily="18" charset="0"/>
              </a:defRPr>
            </a:lvl2pPr>
            <a:lvl3pPr marL="1142790" indent="-228558" eaLnBrk="0" hangingPunct="0">
              <a:spcBef>
                <a:spcPct val="30000"/>
              </a:spcBef>
              <a:defRPr kumimoji="1" sz="1200">
                <a:solidFill>
                  <a:schemeClr val="tx1"/>
                </a:solidFill>
                <a:latin typeface="Book Antiqua" panose="02040602050305030304" pitchFamily="18" charset="0"/>
              </a:defRPr>
            </a:lvl3pPr>
            <a:lvl4pPr marL="1599906" indent="-228558" eaLnBrk="0" hangingPunct="0">
              <a:spcBef>
                <a:spcPct val="30000"/>
              </a:spcBef>
              <a:defRPr kumimoji="1" sz="1200">
                <a:solidFill>
                  <a:schemeClr val="tx1"/>
                </a:solidFill>
                <a:latin typeface="Book Antiqua" panose="02040602050305030304" pitchFamily="18" charset="0"/>
              </a:defRPr>
            </a:lvl4pPr>
            <a:lvl5pPr marL="2057022" indent="-228558" eaLnBrk="0" hangingPunct="0">
              <a:spcBef>
                <a:spcPct val="30000"/>
              </a:spcBef>
              <a:defRPr kumimoji="1" sz="1200">
                <a:solidFill>
                  <a:schemeClr val="tx1"/>
                </a:solidFill>
                <a:latin typeface="Book Antiqua" panose="02040602050305030304" pitchFamily="18" charset="0"/>
              </a:defRPr>
            </a:lvl5pPr>
            <a:lvl6pPr marL="2514138" indent="-228558" eaLnBrk="0" fontAlgn="base" hangingPunct="0">
              <a:spcBef>
                <a:spcPct val="30000"/>
              </a:spcBef>
              <a:spcAft>
                <a:spcPct val="0"/>
              </a:spcAft>
              <a:defRPr kumimoji="1" sz="1200">
                <a:solidFill>
                  <a:schemeClr val="tx1"/>
                </a:solidFill>
                <a:latin typeface="Book Antiqua" panose="02040602050305030304" pitchFamily="18" charset="0"/>
              </a:defRPr>
            </a:lvl6pPr>
            <a:lvl7pPr marL="2971254" indent="-228558" eaLnBrk="0" fontAlgn="base" hangingPunct="0">
              <a:spcBef>
                <a:spcPct val="30000"/>
              </a:spcBef>
              <a:spcAft>
                <a:spcPct val="0"/>
              </a:spcAft>
              <a:defRPr kumimoji="1" sz="1200">
                <a:solidFill>
                  <a:schemeClr val="tx1"/>
                </a:solidFill>
                <a:latin typeface="Book Antiqua" panose="02040602050305030304" pitchFamily="18" charset="0"/>
              </a:defRPr>
            </a:lvl7pPr>
            <a:lvl8pPr marL="3428370" indent="-228558" eaLnBrk="0" fontAlgn="base" hangingPunct="0">
              <a:spcBef>
                <a:spcPct val="30000"/>
              </a:spcBef>
              <a:spcAft>
                <a:spcPct val="0"/>
              </a:spcAft>
              <a:defRPr kumimoji="1" sz="1200">
                <a:solidFill>
                  <a:schemeClr val="tx1"/>
                </a:solidFill>
                <a:latin typeface="Book Antiqua" panose="02040602050305030304" pitchFamily="18" charset="0"/>
              </a:defRPr>
            </a:lvl8pPr>
            <a:lvl9pPr marL="3885486" indent="-228558" eaLnBrk="0" fontAlgn="base" hangingPunct="0">
              <a:spcBef>
                <a:spcPct val="30000"/>
              </a:spcBef>
              <a:spcAft>
                <a:spcPct val="0"/>
              </a:spcAft>
              <a:defRPr kumimoji="1" sz="1200">
                <a:solidFill>
                  <a:schemeClr val="tx1"/>
                </a:solidFill>
                <a:latin typeface="Book Antiqua" panose="02040602050305030304" pitchFamily="18" charset="0"/>
              </a:defRPr>
            </a:lvl9pPr>
          </a:lstStyle>
          <a:p>
            <a:pPr>
              <a:spcBef>
                <a:spcPct val="0"/>
              </a:spcBef>
            </a:pPr>
            <a:fld id="{5707E306-4913-4EB3-8BE4-158C440215DA}" type="slidenum">
              <a:rPr kumimoji="0" lang="en-GB" altLang="en-US">
                <a:latin typeface="Times New Roman" panose="02020603050405020304" pitchFamily="18" charset="0"/>
              </a:rPr>
              <a:pPr>
                <a:spcBef>
                  <a:spcPct val="0"/>
                </a:spcBef>
              </a:pPr>
              <a:t>14</a:t>
            </a:fld>
            <a:endParaRPr kumimoji="0" lang="en-GB" altLang="en-US">
              <a:latin typeface="Times New Roman" panose="02020603050405020304" pitchFamily="18" charset="0"/>
            </a:endParaRPr>
          </a:p>
        </p:txBody>
      </p:sp>
      <p:sp>
        <p:nvSpPr>
          <p:cNvPr id="2" name="Date Placeholder 1"/>
          <p:cNvSpPr>
            <a:spLocks noGrp="1"/>
          </p:cNvSpPr>
          <p:nvPr>
            <p:ph type="dt" idx="10"/>
          </p:nvPr>
        </p:nvSpPr>
        <p:spPr/>
        <p:txBody>
          <a:bodyPr/>
          <a:lstStyle/>
          <a:p>
            <a:r>
              <a:rPr lang="en-GB"/>
              <a:t>16/07/2014</a:t>
            </a:r>
          </a:p>
        </p:txBody>
      </p:sp>
    </p:spTree>
    <p:extLst>
      <p:ext uri="{BB962C8B-B14F-4D97-AF65-F5344CB8AC3E}">
        <p14:creationId xmlns:p14="http://schemas.microsoft.com/office/powerpoint/2010/main" val="2027093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In terms</a:t>
            </a:r>
            <a:r>
              <a:rPr lang="en-GB" altLang="en-US" baseline="0" dirty="0" smtClean="0"/>
              <a:t> of policy considerations…</a:t>
            </a:r>
          </a:p>
          <a:p>
            <a:endParaRPr lang="en-GB" altLang="en-US" baseline="0" dirty="0" smtClean="0"/>
          </a:p>
          <a:p>
            <a:r>
              <a:rPr lang="en-GB" altLang="en-US" dirty="0" smtClean="0"/>
              <a:t>Most of the</a:t>
            </a:r>
            <a:r>
              <a:rPr lang="en-GB" altLang="en-US" baseline="0" dirty="0" smtClean="0"/>
              <a:t> threshold adults would probably not have been saving for a pension at all without automatic enrolment, so that is good, but it is important to consider how can we help them to save more?</a:t>
            </a:r>
          </a:p>
          <a:p>
            <a:endParaRPr lang="en-GB" altLang="en-US" baseline="0" dirty="0" smtClean="0"/>
          </a:p>
          <a:p>
            <a:r>
              <a:rPr lang="en-GB" altLang="en-US" baseline="0" dirty="0" smtClean="0"/>
              <a:t>There is potential to offer more targeted support through communications and interventions tied to income increases, such as Save More Tomorrow, which helps people commit in the future. </a:t>
            </a:r>
          </a:p>
          <a:p>
            <a:endParaRPr lang="en-GB" altLang="en-US" baseline="0" dirty="0" smtClean="0"/>
          </a:p>
          <a:p>
            <a:r>
              <a:rPr lang="en-GB" altLang="en-US" baseline="0" dirty="0" smtClean="0"/>
              <a:t>The other aspect that seems  to deserve specific consideration is developing a buffer, which I know is something that Nest have been looking at in terms of sidecar savings, which is a pot of liquid and accessible savings, as this might help threshold adults feel more confident to commit to pension saving. And perhaps threshold adults do not even think about this as something they need, so some education or facilitation on this could have a knock on effect on pension saving.</a:t>
            </a:r>
            <a:endParaRPr lang="en-GB"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Book Antiqua" panose="02040602050305030304" pitchFamily="18" charset="0"/>
              </a:defRPr>
            </a:lvl1pPr>
            <a:lvl2pPr marL="742814" indent="-285697" eaLnBrk="0" hangingPunct="0">
              <a:spcBef>
                <a:spcPct val="30000"/>
              </a:spcBef>
              <a:defRPr kumimoji="1" sz="1200">
                <a:solidFill>
                  <a:schemeClr val="tx1"/>
                </a:solidFill>
                <a:latin typeface="Book Antiqua" panose="02040602050305030304" pitchFamily="18" charset="0"/>
              </a:defRPr>
            </a:lvl2pPr>
            <a:lvl3pPr marL="1142790" indent="-228558" eaLnBrk="0" hangingPunct="0">
              <a:spcBef>
                <a:spcPct val="30000"/>
              </a:spcBef>
              <a:defRPr kumimoji="1" sz="1200">
                <a:solidFill>
                  <a:schemeClr val="tx1"/>
                </a:solidFill>
                <a:latin typeface="Book Antiqua" panose="02040602050305030304" pitchFamily="18" charset="0"/>
              </a:defRPr>
            </a:lvl3pPr>
            <a:lvl4pPr marL="1599906" indent="-228558" eaLnBrk="0" hangingPunct="0">
              <a:spcBef>
                <a:spcPct val="30000"/>
              </a:spcBef>
              <a:defRPr kumimoji="1" sz="1200">
                <a:solidFill>
                  <a:schemeClr val="tx1"/>
                </a:solidFill>
                <a:latin typeface="Book Antiqua" panose="02040602050305030304" pitchFamily="18" charset="0"/>
              </a:defRPr>
            </a:lvl4pPr>
            <a:lvl5pPr marL="2057022" indent="-228558" eaLnBrk="0" hangingPunct="0">
              <a:spcBef>
                <a:spcPct val="30000"/>
              </a:spcBef>
              <a:defRPr kumimoji="1" sz="1200">
                <a:solidFill>
                  <a:schemeClr val="tx1"/>
                </a:solidFill>
                <a:latin typeface="Book Antiqua" panose="02040602050305030304" pitchFamily="18" charset="0"/>
              </a:defRPr>
            </a:lvl5pPr>
            <a:lvl6pPr marL="2514138" indent="-228558" eaLnBrk="0" fontAlgn="base" hangingPunct="0">
              <a:spcBef>
                <a:spcPct val="30000"/>
              </a:spcBef>
              <a:spcAft>
                <a:spcPct val="0"/>
              </a:spcAft>
              <a:defRPr kumimoji="1" sz="1200">
                <a:solidFill>
                  <a:schemeClr val="tx1"/>
                </a:solidFill>
                <a:latin typeface="Book Antiqua" panose="02040602050305030304" pitchFamily="18" charset="0"/>
              </a:defRPr>
            </a:lvl6pPr>
            <a:lvl7pPr marL="2971254" indent="-228558" eaLnBrk="0" fontAlgn="base" hangingPunct="0">
              <a:spcBef>
                <a:spcPct val="30000"/>
              </a:spcBef>
              <a:spcAft>
                <a:spcPct val="0"/>
              </a:spcAft>
              <a:defRPr kumimoji="1" sz="1200">
                <a:solidFill>
                  <a:schemeClr val="tx1"/>
                </a:solidFill>
                <a:latin typeface="Book Antiqua" panose="02040602050305030304" pitchFamily="18" charset="0"/>
              </a:defRPr>
            </a:lvl7pPr>
            <a:lvl8pPr marL="3428370" indent="-228558" eaLnBrk="0" fontAlgn="base" hangingPunct="0">
              <a:spcBef>
                <a:spcPct val="30000"/>
              </a:spcBef>
              <a:spcAft>
                <a:spcPct val="0"/>
              </a:spcAft>
              <a:defRPr kumimoji="1" sz="1200">
                <a:solidFill>
                  <a:schemeClr val="tx1"/>
                </a:solidFill>
                <a:latin typeface="Book Antiqua" panose="02040602050305030304" pitchFamily="18" charset="0"/>
              </a:defRPr>
            </a:lvl8pPr>
            <a:lvl9pPr marL="3885486" indent="-228558" eaLnBrk="0" fontAlgn="base" hangingPunct="0">
              <a:spcBef>
                <a:spcPct val="30000"/>
              </a:spcBef>
              <a:spcAft>
                <a:spcPct val="0"/>
              </a:spcAft>
              <a:defRPr kumimoji="1" sz="1200">
                <a:solidFill>
                  <a:schemeClr val="tx1"/>
                </a:solidFill>
                <a:latin typeface="Book Antiqua" panose="02040602050305030304" pitchFamily="18" charset="0"/>
              </a:defRPr>
            </a:lvl9pPr>
          </a:lstStyle>
          <a:p>
            <a:pPr>
              <a:spcBef>
                <a:spcPct val="0"/>
              </a:spcBef>
            </a:pPr>
            <a:fld id="{5707E306-4913-4EB3-8BE4-158C440215DA}" type="slidenum">
              <a:rPr kumimoji="0" lang="en-GB" altLang="en-US">
                <a:latin typeface="Times New Roman" panose="02020603050405020304" pitchFamily="18" charset="0"/>
              </a:rPr>
              <a:pPr>
                <a:spcBef>
                  <a:spcPct val="0"/>
                </a:spcBef>
              </a:pPr>
              <a:t>15</a:t>
            </a:fld>
            <a:endParaRPr kumimoji="0" lang="en-GB" altLang="en-US">
              <a:latin typeface="Times New Roman" panose="02020603050405020304" pitchFamily="18" charset="0"/>
            </a:endParaRPr>
          </a:p>
        </p:txBody>
      </p:sp>
      <p:sp>
        <p:nvSpPr>
          <p:cNvPr id="2" name="Date Placeholder 1"/>
          <p:cNvSpPr>
            <a:spLocks noGrp="1"/>
          </p:cNvSpPr>
          <p:nvPr>
            <p:ph type="dt" idx="10"/>
          </p:nvPr>
        </p:nvSpPr>
        <p:spPr/>
        <p:txBody>
          <a:bodyPr/>
          <a:lstStyle/>
          <a:p>
            <a:r>
              <a:rPr lang="en-GB"/>
              <a:t>16/07/2014</a:t>
            </a:r>
          </a:p>
        </p:txBody>
      </p:sp>
    </p:spTree>
    <p:extLst>
      <p:ext uri="{BB962C8B-B14F-4D97-AF65-F5344CB8AC3E}">
        <p14:creationId xmlns:p14="http://schemas.microsoft.com/office/powerpoint/2010/main" val="2049720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Turning now to home</a:t>
            </a:r>
            <a:r>
              <a:rPr lang="en-GB" altLang="en-US" baseline="0" dirty="0" smtClean="0"/>
              <a:t> ownership, this was a major priority for many participants for both financial and social reasons. </a:t>
            </a:r>
          </a:p>
          <a:p>
            <a:endParaRPr lang="en-GB" altLang="en-US" baseline="0" dirty="0" smtClean="0"/>
          </a:p>
          <a:p>
            <a:r>
              <a:rPr lang="en-GB" altLang="en-US" baseline="0" dirty="0" smtClean="0"/>
              <a:t>Some suggested it was an investment, using very financial language about returns, and some felt it was a better investment than putting money into a pension. This didn’t always prevent them from pension participation altogether, but some had opted-out in order to dedicate all of their disposable income into housing investments. </a:t>
            </a:r>
          </a:p>
          <a:p>
            <a:endParaRPr lang="en-GB" altLang="en-US" baseline="0" dirty="0" smtClean="0"/>
          </a:p>
          <a:p>
            <a:r>
              <a:rPr lang="en-GB" altLang="en-US" baseline="0" dirty="0" smtClean="0"/>
              <a:t>All of the threshold adults also described home ownership as a platform for social stability in their lives, in terms of knowing where they were going to live, what they needed to pay to live there, offering a home for their current or future families. These things helped them to feel established in their adult lives. </a:t>
            </a:r>
          </a:p>
          <a:p>
            <a:endParaRPr lang="en-GB" altLang="en-US" baseline="0" dirty="0" smtClean="0"/>
          </a:p>
          <a:p>
            <a:r>
              <a:rPr lang="en-GB" altLang="en-US" baseline="0" dirty="0" smtClean="0"/>
              <a:t>However, this may be related to the strength of norm of home ownership in the UK, where most people expect to own their home, although this is complicated by challenging housing markets faced by threshold adult. This raises the question whether greater stability in rental markets could provide the same sort of social stability which would help them feel more established and ready to think about their futures. This was highlighted by some participants. </a:t>
            </a:r>
            <a:endParaRPr lang="en-GB"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Book Antiqua" panose="02040602050305030304" pitchFamily="18" charset="0"/>
              </a:defRPr>
            </a:lvl1pPr>
            <a:lvl2pPr marL="742814" indent="-285697" eaLnBrk="0" hangingPunct="0">
              <a:spcBef>
                <a:spcPct val="30000"/>
              </a:spcBef>
              <a:defRPr kumimoji="1" sz="1200">
                <a:solidFill>
                  <a:schemeClr val="tx1"/>
                </a:solidFill>
                <a:latin typeface="Book Antiqua" panose="02040602050305030304" pitchFamily="18" charset="0"/>
              </a:defRPr>
            </a:lvl2pPr>
            <a:lvl3pPr marL="1142790" indent="-228558" eaLnBrk="0" hangingPunct="0">
              <a:spcBef>
                <a:spcPct val="30000"/>
              </a:spcBef>
              <a:defRPr kumimoji="1" sz="1200">
                <a:solidFill>
                  <a:schemeClr val="tx1"/>
                </a:solidFill>
                <a:latin typeface="Book Antiqua" panose="02040602050305030304" pitchFamily="18" charset="0"/>
              </a:defRPr>
            </a:lvl3pPr>
            <a:lvl4pPr marL="1599906" indent="-228558" eaLnBrk="0" hangingPunct="0">
              <a:spcBef>
                <a:spcPct val="30000"/>
              </a:spcBef>
              <a:defRPr kumimoji="1" sz="1200">
                <a:solidFill>
                  <a:schemeClr val="tx1"/>
                </a:solidFill>
                <a:latin typeface="Book Antiqua" panose="02040602050305030304" pitchFamily="18" charset="0"/>
              </a:defRPr>
            </a:lvl4pPr>
            <a:lvl5pPr marL="2057022" indent="-228558" eaLnBrk="0" hangingPunct="0">
              <a:spcBef>
                <a:spcPct val="30000"/>
              </a:spcBef>
              <a:defRPr kumimoji="1" sz="1200">
                <a:solidFill>
                  <a:schemeClr val="tx1"/>
                </a:solidFill>
                <a:latin typeface="Book Antiqua" panose="02040602050305030304" pitchFamily="18" charset="0"/>
              </a:defRPr>
            </a:lvl5pPr>
            <a:lvl6pPr marL="2514138" indent="-228558" eaLnBrk="0" fontAlgn="base" hangingPunct="0">
              <a:spcBef>
                <a:spcPct val="30000"/>
              </a:spcBef>
              <a:spcAft>
                <a:spcPct val="0"/>
              </a:spcAft>
              <a:defRPr kumimoji="1" sz="1200">
                <a:solidFill>
                  <a:schemeClr val="tx1"/>
                </a:solidFill>
                <a:latin typeface="Book Antiqua" panose="02040602050305030304" pitchFamily="18" charset="0"/>
              </a:defRPr>
            </a:lvl6pPr>
            <a:lvl7pPr marL="2971254" indent="-228558" eaLnBrk="0" fontAlgn="base" hangingPunct="0">
              <a:spcBef>
                <a:spcPct val="30000"/>
              </a:spcBef>
              <a:spcAft>
                <a:spcPct val="0"/>
              </a:spcAft>
              <a:defRPr kumimoji="1" sz="1200">
                <a:solidFill>
                  <a:schemeClr val="tx1"/>
                </a:solidFill>
                <a:latin typeface="Book Antiqua" panose="02040602050305030304" pitchFamily="18" charset="0"/>
              </a:defRPr>
            </a:lvl7pPr>
            <a:lvl8pPr marL="3428370" indent="-228558" eaLnBrk="0" fontAlgn="base" hangingPunct="0">
              <a:spcBef>
                <a:spcPct val="30000"/>
              </a:spcBef>
              <a:spcAft>
                <a:spcPct val="0"/>
              </a:spcAft>
              <a:defRPr kumimoji="1" sz="1200">
                <a:solidFill>
                  <a:schemeClr val="tx1"/>
                </a:solidFill>
                <a:latin typeface="Book Antiqua" panose="02040602050305030304" pitchFamily="18" charset="0"/>
              </a:defRPr>
            </a:lvl8pPr>
            <a:lvl9pPr marL="3885486" indent="-228558" eaLnBrk="0" fontAlgn="base" hangingPunct="0">
              <a:spcBef>
                <a:spcPct val="30000"/>
              </a:spcBef>
              <a:spcAft>
                <a:spcPct val="0"/>
              </a:spcAft>
              <a:defRPr kumimoji="1" sz="1200">
                <a:solidFill>
                  <a:schemeClr val="tx1"/>
                </a:solidFill>
                <a:latin typeface="Book Antiqua" panose="02040602050305030304" pitchFamily="18" charset="0"/>
              </a:defRPr>
            </a:lvl9pPr>
          </a:lstStyle>
          <a:p>
            <a:pPr>
              <a:spcBef>
                <a:spcPct val="0"/>
              </a:spcBef>
            </a:pPr>
            <a:fld id="{5707E306-4913-4EB3-8BE4-158C440215DA}" type="slidenum">
              <a:rPr kumimoji="0" lang="en-GB" altLang="en-US">
                <a:latin typeface="Times New Roman" panose="02020603050405020304" pitchFamily="18" charset="0"/>
              </a:rPr>
              <a:pPr>
                <a:spcBef>
                  <a:spcPct val="0"/>
                </a:spcBef>
              </a:pPr>
              <a:t>16</a:t>
            </a:fld>
            <a:endParaRPr kumimoji="0" lang="en-GB" altLang="en-US">
              <a:latin typeface="Times New Roman" panose="02020603050405020304" pitchFamily="18" charset="0"/>
            </a:endParaRPr>
          </a:p>
        </p:txBody>
      </p:sp>
      <p:sp>
        <p:nvSpPr>
          <p:cNvPr id="2" name="Date Placeholder 1"/>
          <p:cNvSpPr>
            <a:spLocks noGrp="1"/>
          </p:cNvSpPr>
          <p:nvPr>
            <p:ph type="dt" idx="10"/>
          </p:nvPr>
        </p:nvSpPr>
        <p:spPr/>
        <p:txBody>
          <a:bodyPr/>
          <a:lstStyle/>
          <a:p>
            <a:r>
              <a:rPr lang="en-GB"/>
              <a:t>16/07/2014</a:t>
            </a:r>
          </a:p>
        </p:txBody>
      </p:sp>
    </p:spTree>
    <p:extLst>
      <p:ext uri="{BB962C8B-B14F-4D97-AF65-F5344CB8AC3E}">
        <p14:creationId xmlns:p14="http://schemas.microsoft.com/office/powerpoint/2010/main" val="141876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In terms of policy considerations then:</a:t>
            </a:r>
          </a:p>
          <a:p>
            <a:endParaRPr lang="en-GB" altLang="en-US" dirty="0" smtClean="0"/>
          </a:p>
          <a:p>
            <a:r>
              <a:rPr lang="en-GB" altLang="en-US" dirty="0" smtClean="0"/>
              <a:t>We might recognise that home ownership is a positive goal for threshold adults, and that maybe it’s enough to ask them to just pay</a:t>
            </a:r>
            <a:r>
              <a:rPr lang="en-GB" altLang="en-US" baseline="0" dirty="0" smtClean="0"/>
              <a:t> minimum contributions.</a:t>
            </a:r>
          </a:p>
          <a:p>
            <a:r>
              <a:rPr lang="en-GB" altLang="en-US" baseline="0" dirty="0" smtClean="0"/>
              <a:t>But then this still flags the risk around rising minimums and whether this might trigger more active prioritisation of saving for a home in the short-term, as well as concerns about adequacy in later life. </a:t>
            </a:r>
          </a:p>
          <a:p>
            <a:endParaRPr lang="en-GB" altLang="en-US" baseline="0" dirty="0" smtClean="0"/>
          </a:p>
          <a:p>
            <a:r>
              <a:rPr lang="en-GB" altLang="en-US" baseline="0" dirty="0" smtClean="0"/>
              <a:t>The other major point is what about those who are not able to purchase a home – if they are stuck at this threshold phase, does this limit their ability to think but the future? How can more stability be offered to people who are not able to own their home?</a:t>
            </a:r>
            <a:endParaRPr lang="en-GB"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Book Antiqua" panose="02040602050305030304" pitchFamily="18" charset="0"/>
              </a:defRPr>
            </a:lvl1pPr>
            <a:lvl2pPr marL="742814" indent="-285697" eaLnBrk="0" hangingPunct="0">
              <a:spcBef>
                <a:spcPct val="30000"/>
              </a:spcBef>
              <a:defRPr kumimoji="1" sz="1200">
                <a:solidFill>
                  <a:schemeClr val="tx1"/>
                </a:solidFill>
                <a:latin typeface="Book Antiqua" panose="02040602050305030304" pitchFamily="18" charset="0"/>
              </a:defRPr>
            </a:lvl2pPr>
            <a:lvl3pPr marL="1142790" indent="-228558" eaLnBrk="0" hangingPunct="0">
              <a:spcBef>
                <a:spcPct val="30000"/>
              </a:spcBef>
              <a:defRPr kumimoji="1" sz="1200">
                <a:solidFill>
                  <a:schemeClr val="tx1"/>
                </a:solidFill>
                <a:latin typeface="Book Antiqua" panose="02040602050305030304" pitchFamily="18" charset="0"/>
              </a:defRPr>
            </a:lvl3pPr>
            <a:lvl4pPr marL="1599906" indent="-228558" eaLnBrk="0" hangingPunct="0">
              <a:spcBef>
                <a:spcPct val="30000"/>
              </a:spcBef>
              <a:defRPr kumimoji="1" sz="1200">
                <a:solidFill>
                  <a:schemeClr val="tx1"/>
                </a:solidFill>
                <a:latin typeface="Book Antiqua" panose="02040602050305030304" pitchFamily="18" charset="0"/>
              </a:defRPr>
            </a:lvl4pPr>
            <a:lvl5pPr marL="2057022" indent="-228558" eaLnBrk="0" hangingPunct="0">
              <a:spcBef>
                <a:spcPct val="30000"/>
              </a:spcBef>
              <a:defRPr kumimoji="1" sz="1200">
                <a:solidFill>
                  <a:schemeClr val="tx1"/>
                </a:solidFill>
                <a:latin typeface="Book Antiqua" panose="02040602050305030304" pitchFamily="18" charset="0"/>
              </a:defRPr>
            </a:lvl5pPr>
            <a:lvl6pPr marL="2514138" indent="-228558" eaLnBrk="0" fontAlgn="base" hangingPunct="0">
              <a:spcBef>
                <a:spcPct val="30000"/>
              </a:spcBef>
              <a:spcAft>
                <a:spcPct val="0"/>
              </a:spcAft>
              <a:defRPr kumimoji="1" sz="1200">
                <a:solidFill>
                  <a:schemeClr val="tx1"/>
                </a:solidFill>
                <a:latin typeface="Book Antiqua" panose="02040602050305030304" pitchFamily="18" charset="0"/>
              </a:defRPr>
            </a:lvl6pPr>
            <a:lvl7pPr marL="2971254" indent="-228558" eaLnBrk="0" fontAlgn="base" hangingPunct="0">
              <a:spcBef>
                <a:spcPct val="30000"/>
              </a:spcBef>
              <a:spcAft>
                <a:spcPct val="0"/>
              </a:spcAft>
              <a:defRPr kumimoji="1" sz="1200">
                <a:solidFill>
                  <a:schemeClr val="tx1"/>
                </a:solidFill>
                <a:latin typeface="Book Antiqua" panose="02040602050305030304" pitchFamily="18" charset="0"/>
              </a:defRPr>
            </a:lvl7pPr>
            <a:lvl8pPr marL="3428370" indent="-228558" eaLnBrk="0" fontAlgn="base" hangingPunct="0">
              <a:spcBef>
                <a:spcPct val="30000"/>
              </a:spcBef>
              <a:spcAft>
                <a:spcPct val="0"/>
              </a:spcAft>
              <a:defRPr kumimoji="1" sz="1200">
                <a:solidFill>
                  <a:schemeClr val="tx1"/>
                </a:solidFill>
                <a:latin typeface="Book Antiqua" panose="02040602050305030304" pitchFamily="18" charset="0"/>
              </a:defRPr>
            </a:lvl8pPr>
            <a:lvl9pPr marL="3885486" indent="-228558" eaLnBrk="0" fontAlgn="base" hangingPunct="0">
              <a:spcBef>
                <a:spcPct val="30000"/>
              </a:spcBef>
              <a:spcAft>
                <a:spcPct val="0"/>
              </a:spcAft>
              <a:defRPr kumimoji="1" sz="1200">
                <a:solidFill>
                  <a:schemeClr val="tx1"/>
                </a:solidFill>
                <a:latin typeface="Book Antiqua" panose="02040602050305030304" pitchFamily="18" charset="0"/>
              </a:defRPr>
            </a:lvl9pPr>
          </a:lstStyle>
          <a:p>
            <a:pPr>
              <a:spcBef>
                <a:spcPct val="0"/>
              </a:spcBef>
            </a:pPr>
            <a:fld id="{5707E306-4913-4EB3-8BE4-158C440215DA}" type="slidenum">
              <a:rPr kumimoji="0" lang="en-GB" altLang="en-US">
                <a:latin typeface="Times New Roman" panose="02020603050405020304" pitchFamily="18" charset="0"/>
              </a:rPr>
              <a:pPr>
                <a:spcBef>
                  <a:spcPct val="0"/>
                </a:spcBef>
              </a:pPr>
              <a:t>17</a:t>
            </a:fld>
            <a:endParaRPr kumimoji="0" lang="en-GB" altLang="en-US">
              <a:latin typeface="Times New Roman" panose="02020603050405020304" pitchFamily="18" charset="0"/>
            </a:endParaRPr>
          </a:p>
        </p:txBody>
      </p:sp>
      <p:sp>
        <p:nvSpPr>
          <p:cNvPr id="2" name="Date Placeholder 1"/>
          <p:cNvSpPr>
            <a:spLocks noGrp="1"/>
          </p:cNvSpPr>
          <p:nvPr>
            <p:ph type="dt" idx="10"/>
          </p:nvPr>
        </p:nvSpPr>
        <p:spPr/>
        <p:txBody>
          <a:bodyPr/>
          <a:lstStyle/>
          <a:p>
            <a:r>
              <a:rPr lang="en-GB"/>
              <a:t>16/07/2014</a:t>
            </a:r>
          </a:p>
        </p:txBody>
      </p:sp>
    </p:spTree>
    <p:extLst>
      <p:ext uri="{BB962C8B-B14F-4D97-AF65-F5344CB8AC3E}">
        <p14:creationId xmlns:p14="http://schemas.microsoft.com/office/powerpoint/2010/main" val="3875752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So now major</a:t>
            </a:r>
            <a:r>
              <a:rPr lang="en-GB" altLang="en-US" baseline="0" dirty="0" smtClean="0"/>
              <a:t> life events.</a:t>
            </a:r>
            <a:endParaRPr lang="en-GB" altLang="en-US" dirty="0" smtClean="0"/>
          </a:p>
          <a:p>
            <a:endParaRPr lang="en-GB" altLang="en-US" dirty="0" smtClean="0"/>
          </a:p>
          <a:p>
            <a:r>
              <a:rPr lang="en-GB" altLang="en-US" dirty="0" smtClean="0"/>
              <a:t>As mentioned earlier, there was evidence</a:t>
            </a:r>
            <a:r>
              <a:rPr lang="en-GB" altLang="en-US" baseline="0" dirty="0" smtClean="0"/>
              <a:t> that threshold adults subjectively positioned their age-status, in terms of feeling they were still young during the threshold adult phase. This meant that their establishment as an adult was not related to age as much as it was related to the context of their perceived age-status, and the things they had achieved. This often involved major life events, such as getting married or having children.</a:t>
            </a:r>
          </a:p>
          <a:p>
            <a:endParaRPr lang="en-GB" altLang="en-US" baseline="0" dirty="0" smtClean="0"/>
          </a:p>
          <a:p>
            <a:r>
              <a:rPr lang="en-GB" altLang="en-US" baseline="0" dirty="0" smtClean="0"/>
              <a:t>Many participants felt they would think about pensions once they were married or had children. This was usually not about affording the contributions (as in fact, it might be easier to afford before you’ve been through these key milestones) but instead about being ready to engage with thinking about the future and pension saving. Major life events seemed to provide a platform for thinking about the future, and these were positive factors in encouraging threshold adults to engage with pension saving. </a:t>
            </a:r>
            <a:endParaRPr lang="en-GB"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Book Antiqua" panose="02040602050305030304" pitchFamily="18" charset="0"/>
              </a:defRPr>
            </a:lvl1pPr>
            <a:lvl2pPr marL="742814" indent="-285697" eaLnBrk="0" hangingPunct="0">
              <a:spcBef>
                <a:spcPct val="30000"/>
              </a:spcBef>
              <a:defRPr kumimoji="1" sz="1200">
                <a:solidFill>
                  <a:schemeClr val="tx1"/>
                </a:solidFill>
                <a:latin typeface="Book Antiqua" panose="02040602050305030304" pitchFamily="18" charset="0"/>
              </a:defRPr>
            </a:lvl2pPr>
            <a:lvl3pPr marL="1142790" indent="-228558" eaLnBrk="0" hangingPunct="0">
              <a:spcBef>
                <a:spcPct val="30000"/>
              </a:spcBef>
              <a:defRPr kumimoji="1" sz="1200">
                <a:solidFill>
                  <a:schemeClr val="tx1"/>
                </a:solidFill>
                <a:latin typeface="Book Antiqua" panose="02040602050305030304" pitchFamily="18" charset="0"/>
              </a:defRPr>
            </a:lvl3pPr>
            <a:lvl4pPr marL="1599906" indent="-228558" eaLnBrk="0" hangingPunct="0">
              <a:spcBef>
                <a:spcPct val="30000"/>
              </a:spcBef>
              <a:defRPr kumimoji="1" sz="1200">
                <a:solidFill>
                  <a:schemeClr val="tx1"/>
                </a:solidFill>
                <a:latin typeface="Book Antiqua" panose="02040602050305030304" pitchFamily="18" charset="0"/>
              </a:defRPr>
            </a:lvl4pPr>
            <a:lvl5pPr marL="2057022" indent="-228558" eaLnBrk="0" hangingPunct="0">
              <a:spcBef>
                <a:spcPct val="30000"/>
              </a:spcBef>
              <a:defRPr kumimoji="1" sz="1200">
                <a:solidFill>
                  <a:schemeClr val="tx1"/>
                </a:solidFill>
                <a:latin typeface="Book Antiqua" panose="02040602050305030304" pitchFamily="18" charset="0"/>
              </a:defRPr>
            </a:lvl5pPr>
            <a:lvl6pPr marL="2514138" indent="-228558" eaLnBrk="0" fontAlgn="base" hangingPunct="0">
              <a:spcBef>
                <a:spcPct val="30000"/>
              </a:spcBef>
              <a:spcAft>
                <a:spcPct val="0"/>
              </a:spcAft>
              <a:defRPr kumimoji="1" sz="1200">
                <a:solidFill>
                  <a:schemeClr val="tx1"/>
                </a:solidFill>
                <a:latin typeface="Book Antiqua" panose="02040602050305030304" pitchFamily="18" charset="0"/>
              </a:defRPr>
            </a:lvl6pPr>
            <a:lvl7pPr marL="2971254" indent="-228558" eaLnBrk="0" fontAlgn="base" hangingPunct="0">
              <a:spcBef>
                <a:spcPct val="30000"/>
              </a:spcBef>
              <a:spcAft>
                <a:spcPct val="0"/>
              </a:spcAft>
              <a:defRPr kumimoji="1" sz="1200">
                <a:solidFill>
                  <a:schemeClr val="tx1"/>
                </a:solidFill>
                <a:latin typeface="Book Antiqua" panose="02040602050305030304" pitchFamily="18" charset="0"/>
              </a:defRPr>
            </a:lvl7pPr>
            <a:lvl8pPr marL="3428370" indent="-228558" eaLnBrk="0" fontAlgn="base" hangingPunct="0">
              <a:spcBef>
                <a:spcPct val="30000"/>
              </a:spcBef>
              <a:spcAft>
                <a:spcPct val="0"/>
              </a:spcAft>
              <a:defRPr kumimoji="1" sz="1200">
                <a:solidFill>
                  <a:schemeClr val="tx1"/>
                </a:solidFill>
                <a:latin typeface="Book Antiqua" panose="02040602050305030304" pitchFamily="18" charset="0"/>
              </a:defRPr>
            </a:lvl8pPr>
            <a:lvl9pPr marL="3885486" indent="-228558" eaLnBrk="0" fontAlgn="base" hangingPunct="0">
              <a:spcBef>
                <a:spcPct val="30000"/>
              </a:spcBef>
              <a:spcAft>
                <a:spcPct val="0"/>
              </a:spcAft>
              <a:defRPr kumimoji="1" sz="1200">
                <a:solidFill>
                  <a:schemeClr val="tx1"/>
                </a:solidFill>
                <a:latin typeface="Book Antiqua" panose="02040602050305030304" pitchFamily="18" charset="0"/>
              </a:defRPr>
            </a:lvl9pPr>
          </a:lstStyle>
          <a:p>
            <a:pPr>
              <a:spcBef>
                <a:spcPct val="0"/>
              </a:spcBef>
            </a:pPr>
            <a:fld id="{5707E306-4913-4EB3-8BE4-158C440215DA}" type="slidenum">
              <a:rPr kumimoji="0" lang="en-GB" altLang="en-US">
                <a:latin typeface="Times New Roman" panose="02020603050405020304" pitchFamily="18" charset="0"/>
              </a:rPr>
              <a:pPr>
                <a:spcBef>
                  <a:spcPct val="0"/>
                </a:spcBef>
              </a:pPr>
              <a:t>18</a:t>
            </a:fld>
            <a:endParaRPr kumimoji="0" lang="en-GB" altLang="en-US">
              <a:latin typeface="Times New Roman" panose="02020603050405020304" pitchFamily="18" charset="0"/>
            </a:endParaRPr>
          </a:p>
        </p:txBody>
      </p:sp>
      <p:sp>
        <p:nvSpPr>
          <p:cNvPr id="2" name="Date Placeholder 1"/>
          <p:cNvSpPr>
            <a:spLocks noGrp="1"/>
          </p:cNvSpPr>
          <p:nvPr>
            <p:ph type="dt" idx="10"/>
          </p:nvPr>
        </p:nvSpPr>
        <p:spPr/>
        <p:txBody>
          <a:bodyPr/>
          <a:lstStyle/>
          <a:p>
            <a:r>
              <a:rPr lang="en-GB"/>
              <a:t>16/07/2014</a:t>
            </a:r>
          </a:p>
        </p:txBody>
      </p:sp>
    </p:spTree>
    <p:extLst>
      <p:ext uri="{BB962C8B-B14F-4D97-AF65-F5344CB8AC3E}">
        <p14:creationId xmlns:p14="http://schemas.microsoft.com/office/powerpoint/2010/main" val="1367712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Similar</a:t>
            </a:r>
            <a:r>
              <a:rPr lang="en-GB" altLang="en-US" baseline="0" dirty="0" smtClean="0"/>
              <a:t> to what was mentioned before, t</a:t>
            </a:r>
            <a:r>
              <a:rPr lang="en-GB" altLang="en-US" dirty="0" smtClean="0"/>
              <a:t>here</a:t>
            </a:r>
            <a:r>
              <a:rPr lang="en-GB" altLang="en-US" baseline="0" dirty="0" smtClean="0"/>
              <a:t> is a possibility to use existing touchpoints to engage with threshold adults who are going through such life events and offer support for them. So for example, where people make HR aware that they are expecting a child, this might be a point to share information. This could also work like Save More Tomorrow but related to life events, if people could plug in a future date where they wanted their contributions to start, after they’ve gotten married or something. </a:t>
            </a:r>
          </a:p>
          <a:p>
            <a:endParaRPr lang="en-GB" altLang="en-US" baseline="0" dirty="0" smtClean="0"/>
          </a:p>
          <a:p>
            <a:r>
              <a:rPr lang="en-GB" altLang="en-US" baseline="0" dirty="0" smtClean="0"/>
              <a:t>But also, an important point would be to consider the gendered impact of these events, as women who take career breaks to have children accrue much lower pension entitlements. There is a tension here, if threshold adults feel that having children is a marker for engagement with pension saving, but they are less able to afford contributions when this happens – which could lead to frustration on behalf of the threshold adults (something which was suggested amongst participants, although only a few people were in this situation). How best can this be supported – its probably not quite so easy as just telling them to save earlier!</a:t>
            </a:r>
            <a:endParaRPr lang="en-GB"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Book Antiqua" panose="02040602050305030304" pitchFamily="18" charset="0"/>
              </a:defRPr>
            </a:lvl1pPr>
            <a:lvl2pPr marL="742814" indent="-285697" eaLnBrk="0" hangingPunct="0">
              <a:spcBef>
                <a:spcPct val="30000"/>
              </a:spcBef>
              <a:defRPr kumimoji="1" sz="1200">
                <a:solidFill>
                  <a:schemeClr val="tx1"/>
                </a:solidFill>
                <a:latin typeface="Book Antiqua" panose="02040602050305030304" pitchFamily="18" charset="0"/>
              </a:defRPr>
            </a:lvl2pPr>
            <a:lvl3pPr marL="1142790" indent="-228558" eaLnBrk="0" hangingPunct="0">
              <a:spcBef>
                <a:spcPct val="30000"/>
              </a:spcBef>
              <a:defRPr kumimoji="1" sz="1200">
                <a:solidFill>
                  <a:schemeClr val="tx1"/>
                </a:solidFill>
                <a:latin typeface="Book Antiqua" panose="02040602050305030304" pitchFamily="18" charset="0"/>
              </a:defRPr>
            </a:lvl3pPr>
            <a:lvl4pPr marL="1599906" indent="-228558" eaLnBrk="0" hangingPunct="0">
              <a:spcBef>
                <a:spcPct val="30000"/>
              </a:spcBef>
              <a:defRPr kumimoji="1" sz="1200">
                <a:solidFill>
                  <a:schemeClr val="tx1"/>
                </a:solidFill>
                <a:latin typeface="Book Antiqua" panose="02040602050305030304" pitchFamily="18" charset="0"/>
              </a:defRPr>
            </a:lvl4pPr>
            <a:lvl5pPr marL="2057022" indent="-228558" eaLnBrk="0" hangingPunct="0">
              <a:spcBef>
                <a:spcPct val="30000"/>
              </a:spcBef>
              <a:defRPr kumimoji="1" sz="1200">
                <a:solidFill>
                  <a:schemeClr val="tx1"/>
                </a:solidFill>
                <a:latin typeface="Book Antiqua" panose="02040602050305030304" pitchFamily="18" charset="0"/>
              </a:defRPr>
            </a:lvl5pPr>
            <a:lvl6pPr marL="2514138" indent="-228558" eaLnBrk="0" fontAlgn="base" hangingPunct="0">
              <a:spcBef>
                <a:spcPct val="30000"/>
              </a:spcBef>
              <a:spcAft>
                <a:spcPct val="0"/>
              </a:spcAft>
              <a:defRPr kumimoji="1" sz="1200">
                <a:solidFill>
                  <a:schemeClr val="tx1"/>
                </a:solidFill>
                <a:latin typeface="Book Antiqua" panose="02040602050305030304" pitchFamily="18" charset="0"/>
              </a:defRPr>
            </a:lvl6pPr>
            <a:lvl7pPr marL="2971254" indent="-228558" eaLnBrk="0" fontAlgn="base" hangingPunct="0">
              <a:spcBef>
                <a:spcPct val="30000"/>
              </a:spcBef>
              <a:spcAft>
                <a:spcPct val="0"/>
              </a:spcAft>
              <a:defRPr kumimoji="1" sz="1200">
                <a:solidFill>
                  <a:schemeClr val="tx1"/>
                </a:solidFill>
                <a:latin typeface="Book Antiqua" panose="02040602050305030304" pitchFamily="18" charset="0"/>
              </a:defRPr>
            </a:lvl7pPr>
            <a:lvl8pPr marL="3428370" indent="-228558" eaLnBrk="0" fontAlgn="base" hangingPunct="0">
              <a:spcBef>
                <a:spcPct val="30000"/>
              </a:spcBef>
              <a:spcAft>
                <a:spcPct val="0"/>
              </a:spcAft>
              <a:defRPr kumimoji="1" sz="1200">
                <a:solidFill>
                  <a:schemeClr val="tx1"/>
                </a:solidFill>
                <a:latin typeface="Book Antiqua" panose="02040602050305030304" pitchFamily="18" charset="0"/>
              </a:defRPr>
            </a:lvl8pPr>
            <a:lvl9pPr marL="3885486" indent="-228558" eaLnBrk="0" fontAlgn="base" hangingPunct="0">
              <a:spcBef>
                <a:spcPct val="30000"/>
              </a:spcBef>
              <a:spcAft>
                <a:spcPct val="0"/>
              </a:spcAft>
              <a:defRPr kumimoji="1" sz="1200">
                <a:solidFill>
                  <a:schemeClr val="tx1"/>
                </a:solidFill>
                <a:latin typeface="Book Antiqua" panose="02040602050305030304" pitchFamily="18" charset="0"/>
              </a:defRPr>
            </a:lvl9pPr>
          </a:lstStyle>
          <a:p>
            <a:pPr>
              <a:spcBef>
                <a:spcPct val="0"/>
              </a:spcBef>
            </a:pPr>
            <a:fld id="{5707E306-4913-4EB3-8BE4-158C440215DA}" type="slidenum">
              <a:rPr kumimoji="0" lang="en-GB" altLang="en-US">
                <a:latin typeface="Times New Roman" panose="02020603050405020304" pitchFamily="18" charset="0"/>
              </a:rPr>
              <a:pPr>
                <a:spcBef>
                  <a:spcPct val="0"/>
                </a:spcBef>
              </a:pPr>
              <a:t>19</a:t>
            </a:fld>
            <a:endParaRPr kumimoji="0" lang="en-GB" altLang="en-US">
              <a:latin typeface="Times New Roman" panose="02020603050405020304" pitchFamily="18" charset="0"/>
            </a:endParaRPr>
          </a:p>
        </p:txBody>
      </p:sp>
      <p:sp>
        <p:nvSpPr>
          <p:cNvPr id="2" name="Date Placeholder 1"/>
          <p:cNvSpPr>
            <a:spLocks noGrp="1"/>
          </p:cNvSpPr>
          <p:nvPr>
            <p:ph type="dt" idx="10"/>
          </p:nvPr>
        </p:nvSpPr>
        <p:spPr/>
        <p:txBody>
          <a:bodyPr/>
          <a:lstStyle/>
          <a:p>
            <a:r>
              <a:rPr lang="en-GB"/>
              <a:t>16/07/2014</a:t>
            </a:r>
          </a:p>
        </p:txBody>
      </p:sp>
    </p:spTree>
    <p:extLst>
      <p:ext uri="{BB962C8B-B14F-4D97-AF65-F5344CB8AC3E}">
        <p14:creationId xmlns:p14="http://schemas.microsoft.com/office/powerpoint/2010/main" val="3746524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the topics for that I’m going to cover</a:t>
            </a:r>
          </a:p>
          <a:p>
            <a:endParaRPr lang="en-GB" baseline="0" dirty="0" smtClean="0"/>
          </a:p>
          <a:p>
            <a:r>
              <a:rPr lang="en-GB" baseline="0" dirty="0" smtClean="0"/>
              <a:t>First, who are the threshold adults?</a:t>
            </a:r>
          </a:p>
          <a:p>
            <a:r>
              <a:rPr lang="en-GB" baseline="0" dirty="0" smtClean="0"/>
              <a:t>Then what do we know about their workplace saving at the moment?</a:t>
            </a:r>
          </a:p>
          <a:p>
            <a:r>
              <a:rPr lang="en-GB" baseline="0" dirty="0" smtClean="0"/>
              <a:t>Third, I’ll give a brief description of my research that has highlighted this topic</a:t>
            </a:r>
          </a:p>
          <a:p>
            <a:r>
              <a:rPr lang="en-GB" baseline="0" dirty="0" smtClean="0"/>
              <a:t>Finally, I’ll explain what financial and social establishment is and how it relates to pension participation amongst threshold adults. </a:t>
            </a:r>
          </a:p>
          <a:p>
            <a:r>
              <a:rPr lang="en-GB" baseline="0" dirty="0" smtClean="0"/>
              <a:t>Before moving into the discussion. </a:t>
            </a:r>
            <a:endParaRPr lang="en-GB" dirty="0"/>
          </a:p>
        </p:txBody>
      </p:sp>
      <p:sp>
        <p:nvSpPr>
          <p:cNvPr id="4" name="Date Placeholder 3"/>
          <p:cNvSpPr>
            <a:spLocks noGrp="1"/>
          </p:cNvSpPr>
          <p:nvPr>
            <p:ph type="dt" idx="10"/>
          </p:nvPr>
        </p:nvSpPr>
        <p:spPr/>
        <p:txBody>
          <a:bodyPr/>
          <a:lstStyle/>
          <a:p>
            <a:r>
              <a:rPr lang="en-GB" smtClean="0"/>
              <a:t>16/07/2014</a:t>
            </a:r>
            <a:endParaRPr lang="en-GB"/>
          </a:p>
        </p:txBody>
      </p:sp>
      <p:sp>
        <p:nvSpPr>
          <p:cNvPr id="5" name="Slide Number Placeholder 4"/>
          <p:cNvSpPr>
            <a:spLocks noGrp="1"/>
          </p:cNvSpPr>
          <p:nvPr>
            <p:ph type="sldNum" sz="quarter" idx="11"/>
          </p:nvPr>
        </p:nvSpPr>
        <p:spPr/>
        <p:txBody>
          <a:bodyPr/>
          <a:lstStyle/>
          <a:p>
            <a:fld id="{C424AD18-F555-437B-88C5-4E9F9B48A180}" type="slidenum">
              <a:rPr lang="en-GB" smtClean="0"/>
              <a:t>2</a:t>
            </a:fld>
            <a:endParaRPr lang="en-GB"/>
          </a:p>
        </p:txBody>
      </p:sp>
    </p:spTree>
    <p:extLst>
      <p:ext uri="{BB962C8B-B14F-4D97-AF65-F5344CB8AC3E}">
        <p14:creationId xmlns:p14="http://schemas.microsoft.com/office/powerpoint/2010/main" val="613100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So to</a:t>
            </a:r>
            <a:r>
              <a:rPr lang="en-GB" altLang="en-US" baseline="0" dirty="0" smtClean="0"/>
              <a:t> wrap up then,</a:t>
            </a:r>
          </a:p>
          <a:p>
            <a:endParaRPr lang="en-GB" altLang="en-US" baseline="0" dirty="0" smtClean="0"/>
          </a:p>
          <a:p>
            <a:r>
              <a:rPr lang="en-GB" altLang="en-US" baseline="0" dirty="0" smtClean="0"/>
              <a:t>This research has highlighted the experiences of threshold adults and the s</a:t>
            </a:r>
            <a:r>
              <a:rPr lang="en-GB" altLang="en-US" dirty="0" smtClean="0"/>
              <a:t>ubjective nature of becoming</a:t>
            </a:r>
            <a:r>
              <a:rPr lang="en-GB" altLang="en-US" baseline="0" dirty="0" smtClean="0"/>
              <a:t> an adult. This has shown how threshold adults feel the need to prioritise establishment and this may limit pension saving amongst threshold adults. </a:t>
            </a:r>
          </a:p>
          <a:p>
            <a:endParaRPr lang="en-GB" altLang="en-US" baseline="0" dirty="0" smtClean="0"/>
          </a:p>
          <a:p>
            <a:r>
              <a:rPr lang="en-GB" altLang="en-US" baseline="0" dirty="0" smtClean="0"/>
              <a:t>Threshold adults may need specific support which recognises the complex situations they face, and this raises a number of policy considerations regarding how best to deliver this support. </a:t>
            </a:r>
          </a:p>
          <a:p>
            <a:endParaRPr lang="en-GB" altLang="en-US" baseline="0" dirty="0" smtClean="0"/>
          </a:p>
          <a:p>
            <a:r>
              <a:rPr lang="en-GB" altLang="en-US" baseline="0" dirty="0" smtClean="0"/>
              <a:t>Thanks very much for listening, and I look forward to forward to hearing your thoughts. </a:t>
            </a:r>
            <a:endParaRPr lang="en-GB"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Book Antiqua" panose="02040602050305030304" pitchFamily="18" charset="0"/>
              </a:defRPr>
            </a:lvl1pPr>
            <a:lvl2pPr marL="742814" indent="-285697" eaLnBrk="0" hangingPunct="0">
              <a:spcBef>
                <a:spcPct val="30000"/>
              </a:spcBef>
              <a:defRPr kumimoji="1" sz="1200">
                <a:solidFill>
                  <a:schemeClr val="tx1"/>
                </a:solidFill>
                <a:latin typeface="Book Antiqua" panose="02040602050305030304" pitchFamily="18" charset="0"/>
              </a:defRPr>
            </a:lvl2pPr>
            <a:lvl3pPr marL="1142790" indent="-228558" eaLnBrk="0" hangingPunct="0">
              <a:spcBef>
                <a:spcPct val="30000"/>
              </a:spcBef>
              <a:defRPr kumimoji="1" sz="1200">
                <a:solidFill>
                  <a:schemeClr val="tx1"/>
                </a:solidFill>
                <a:latin typeface="Book Antiqua" panose="02040602050305030304" pitchFamily="18" charset="0"/>
              </a:defRPr>
            </a:lvl3pPr>
            <a:lvl4pPr marL="1599906" indent="-228558" eaLnBrk="0" hangingPunct="0">
              <a:spcBef>
                <a:spcPct val="30000"/>
              </a:spcBef>
              <a:defRPr kumimoji="1" sz="1200">
                <a:solidFill>
                  <a:schemeClr val="tx1"/>
                </a:solidFill>
                <a:latin typeface="Book Antiqua" panose="02040602050305030304" pitchFamily="18" charset="0"/>
              </a:defRPr>
            </a:lvl4pPr>
            <a:lvl5pPr marL="2057022" indent="-228558" eaLnBrk="0" hangingPunct="0">
              <a:spcBef>
                <a:spcPct val="30000"/>
              </a:spcBef>
              <a:defRPr kumimoji="1" sz="1200">
                <a:solidFill>
                  <a:schemeClr val="tx1"/>
                </a:solidFill>
                <a:latin typeface="Book Antiqua" panose="02040602050305030304" pitchFamily="18" charset="0"/>
              </a:defRPr>
            </a:lvl5pPr>
            <a:lvl6pPr marL="2514138" indent="-228558" eaLnBrk="0" fontAlgn="base" hangingPunct="0">
              <a:spcBef>
                <a:spcPct val="30000"/>
              </a:spcBef>
              <a:spcAft>
                <a:spcPct val="0"/>
              </a:spcAft>
              <a:defRPr kumimoji="1" sz="1200">
                <a:solidFill>
                  <a:schemeClr val="tx1"/>
                </a:solidFill>
                <a:latin typeface="Book Antiqua" panose="02040602050305030304" pitchFamily="18" charset="0"/>
              </a:defRPr>
            </a:lvl6pPr>
            <a:lvl7pPr marL="2971254" indent="-228558" eaLnBrk="0" fontAlgn="base" hangingPunct="0">
              <a:spcBef>
                <a:spcPct val="30000"/>
              </a:spcBef>
              <a:spcAft>
                <a:spcPct val="0"/>
              </a:spcAft>
              <a:defRPr kumimoji="1" sz="1200">
                <a:solidFill>
                  <a:schemeClr val="tx1"/>
                </a:solidFill>
                <a:latin typeface="Book Antiqua" panose="02040602050305030304" pitchFamily="18" charset="0"/>
              </a:defRPr>
            </a:lvl7pPr>
            <a:lvl8pPr marL="3428370" indent="-228558" eaLnBrk="0" fontAlgn="base" hangingPunct="0">
              <a:spcBef>
                <a:spcPct val="30000"/>
              </a:spcBef>
              <a:spcAft>
                <a:spcPct val="0"/>
              </a:spcAft>
              <a:defRPr kumimoji="1" sz="1200">
                <a:solidFill>
                  <a:schemeClr val="tx1"/>
                </a:solidFill>
                <a:latin typeface="Book Antiqua" panose="02040602050305030304" pitchFamily="18" charset="0"/>
              </a:defRPr>
            </a:lvl8pPr>
            <a:lvl9pPr marL="3885486" indent="-228558" eaLnBrk="0" fontAlgn="base" hangingPunct="0">
              <a:spcBef>
                <a:spcPct val="30000"/>
              </a:spcBef>
              <a:spcAft>
                <a:spcPct val="0"/>
              </a:spcAft>
              <a:defRPr kumimoji="1" sz="1200">
                <a:solidFill>
                  <a:schemeClr val="tx1"/>
                </a:solidFill>
                <a:latin typeface="Book Antiqua" panose="02040602050305030304" pitchFamily="18" charset="0"/>
              </a:defRPr>
            </a:lvl9pPr>
          </a:lstStyle>
          <a:p>
            <a:pPr>
              <a:spcBef>
                <a:spcPct val="0"/>
              </a:spcBef>
            </a:pPr>
            <a:fld id="{5707E306-4913-4EB3-8BE4-158C440215DA}" type="slidenum">
              <a:rPr kumimoji="0" lang="en-GB" altLang="en-US">
                <a:latin typeface="Times New Roman" panose="02020603050405020304" pitchFamily="18" charset="0"/>
              </a:rPr>
              <a:pPr>
                <a:spcBef>
                  <a:spcPct val="0"/>
                </a:spcBef>
              </a:pPr>
              <a:t>20</a:t>
            </a:fld>
            <a:endParaRPr kumimoji="0" lang="en-GB" altLang="en-US">
              <a:latin typeface="Times New Roman" panose="02020603050405020304" pitchFamily="18" charset="0"/>
            </a:endParaRPr>
          </a:p>
        </p:txBody>
      </p:sp>
      <p:sp>
        <p:nvSpPr>
          <p:cNvPr id="2" name="Date Placeholder 1"/>
          <p:cNvSpPr>
            <a:spLocks noGrp="1"/>
          </p:cNvSpPr>
          <p:nvPr>
            <p:ph type="dt" idx="10"/>
          </p:nvPr>
        </p:nvSpPr>
        <p:spPr/>
        <p:txBody>
          <a:bodyPr/>
          <a:lstStyle/>
          <a:p>
            <a:r>
              <a:rPr lang="en-GB"/>
              <a:t>16/07/2014</a:t>
            </a:r>
          </a:p>
        </p:txBody>
      </p:sp>
    </p:spTree>
    <p:extLst>
      <p:ext uri="{BB962C8B-B14F-4D97-AF65-F5344CB8AC3E}">
        <p14:creationId xmlns:p14="http://schemas.microsoft.com/office/powerpoint/2010/main" val="2728287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r>
              <a:rPr lang="en-GB" smtClean="0"/>
              <a:t>16/07/2014</a:t>
            </a:r>
            <a:endParaRPr lang="en-GB"/>
          </a:p>
        </p:txBody>
      </p:sp>
      <p:sp>
        <p:nvSpPr>
          <p:cNvPr id="5" name="Slide Number Placeholder 4"/>
          <p:cNvSpPr>
            <a:spLocks noGrp="1"/>
          </p:cNvSpPr>
          <p:nvPr>
            <p:ph type="sldNum" sz="quarter" idx="11"/>
          </p:nvPr>
        </p:nvSpPr>
        <p:spPr/>
        <p:txBody>
          <a:bodyPr/>
          <a:lstStyle/>
          <a:p>
            <a:fld id="{C424AD18-F555-437B-88C5-4E9F9B48A180}" type="slidenum">
              <a:rPr lang="en-GB" smtClean="0"/>
              <a:t>21</a:t>
            </a:fld>
            <a:endParaRPr lang="en-GB"/>
          </a:p>
        </p:txBody>
      </p:sp>
    </p:spTree>
    <p:extLst>
      <p:ext uri="{BB962C8B-B14F-4D97-AF65-F5344CB8AC3E}">
        <p14:creationId xmlns:p14="http://schemas.microsoft.com/office/powerpoint/2010/main" val="61293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So to start with – what do we mean by threshold adults? </a:t>
            </a:r>
          </a:p>
          <a:p>
            <a:endParaRPr lang="en-GB" altLang="en-US" dirty="0" smtClean="0"/>
          </a:p>
          <a:p>
            <a:r>
              <a:rPr lang="en-GB" altLang="en-US" dirty="0" smtClean="0"/>
              <a:t>This is a term that has arisen from the experiences of participants to</a:t>
            </a:r>
            <a:r>
              <a:rPr lang="en-GB" altLang="en-US" baseline="0" dirty="0" smtClean="0"/>
              <a:t> describe people who have passed adolescence and have some, but not all, of the typical markers of adulthood, such as marriage, parenthood, and so on.</a:t>
            </a:r>
          </a:p>
          <a:p>
            <a:r>
              <a:rPr lang="en-GB" altLang="en-US" baseline="0" dirty="0" smtClean="0"/>
              <a:t> </a:t>
            </a:r>
          </a:p>
          <a:p>
            <a:r>
              <a:rPr lang="en-GB" altLang="en-US" baseline="0" dirty="0" smtClean="0"/>
              <a:t>This can occur between 25 and 39 years old – but it’s not about chronological age, it is more a subjective positioning in regards to life status, where individuals think they are ‘still young’ even if they might not be so young. </a:t>
            </a:r>
          </a:p>
          <a:p>
            <a:endParaRPr lang="en-GB" altLang="en-US" baseline="0" dirty="0" smtClean="0"/>
          </a:p>
          <a:p>
            <a:r>
              <a:rPr lang="en-GB" altLang="en-US" baseline="0" dirty="0" smtClean="0"/>
              <a:t>Very brief illustration where James, who was in his 30s and paid minimum contributions, felt he and his wife were still young and they were not ready to start thinking about pensions, while Izzy who was in her 20s felt that she and her partner were “fully-fledged adults” as they’d bought their house and got stable jobs, and she had increased her pension contributions to the level of increased employer matching.</a:t>
            </a:r>
            <a:endParaRPr lang="en-GB"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Book Antiqua" panose="02040602050305030304" pitchFamily="18" charset="0"/>
              </a:defRPr>
            </a:lvl1pPr>
            <a:lvl2pPr marL="742814" indent="-285697" eaLnBrk="0" hangingPunct="0">
              <a:spcBef>
                <a:spcPct val="30000"/>
              </a:spcBef>
              <a:defRPr kumimoji="1" sz="1200">
                <a:solidFill>
                  <a:schemeClr val="tx1"/>
                </a:solidFill>
                <a:latin typeface="Book Antiqua" panose="02040602050305030304" pitchFamily="18" charset="0"/>
              </a:defRPr>
            </a:lvl2pPr>
            <a:lvl3pPr marL="1142790" indent="-228558" eaLnBrk="0" hangingPunct="0">
              <a:spcBef>
                <a:spcPct val="30000"/>
              </a:spcBef>
              <a:defRPr kumimoji="1" sz="1200">
                <a:solidFill>
                  <a:schemeClr val="tx1"/>
                </a:solidFill>
                <a:latin typeface="Book Antiqua" panose="02040602050305030304" pitchFamily="18" charset="0"/>
              </a:defRPr>
            </a:lvl3pPr>
            <a:lvl4pPr marL="1599906" indent="-228558" eaLnBrk="0" hangingPunct="0">
              <a:spcBef>
                <a:spcPct val="30000"/>
              </a:spcBef>
              <a:defRPr kumimoji="1" sz="1200">
                <a:solidFill>
                  <a:schemeClr val="tx1"/>
                </a:solidFill>
                <a:latin typeface="Book Antiqua" panose="02040602050305030304" pitchFamily="18" charset="0"/>
              </a:defRPr>
            </a:lvl4pPr>
            <a:lvl5pPr marL="2057022" indent="-228558" eaLnBrk="0" hangingPunct="0">
              <a:spcBef>
                <a:spcPct val="30000"/>
              </a:spcBef>
              <a:defRPr kumimoji="1" sz="1200">
                <a:solidFill>
                  <a:schemeClr val="tx1"/>
                </a:solidFill>
                <a:latin typeface="Book Antiqua" panose="02040602050305030304" pitchFamily="18" charset="0"/>
              </a:defRPr>
            </a:lvl5pPr>
            <a:lvl6pPr marL="2514138" indent="-228558" eaLnBrk="0" fontAlgn="base" hangingPunct="0">
              <a:spcBef>
                <a:spcPct val="30000"/>
              </a:spcBef>
              <a:spcAft>
                <a:spcPct val="0"/>
              </a:spcAft>
              <a:defRPr kumimoji="1" sz="1200">
                <a:solidFill>
                  <a:schemeClr val="tx1"/>
                </a:solidFill>
                <a:latin typeface="Book Antiqua" panose="02040602050305030304" pitchFamily="18" charset="0"/>
              </a:defRPr>
            </a:lvl6pPr>
            <a:lvl7pPr marL="2971254" indent="-228558" eaLnBrk="0" fontAlgn="base" hangingPunct="0">
              <a:spcBef>
                <a:spcPct val="30000"/>
              </a:spcBef>
              <a:spcAft>
                <a:spcPct val="0"/>
              </a:spcAft>
              <a:defRPr kumimoji="1" sz="1200">
                <a:solidFill>
                  <a:schemeClr val="tx1"/>
                </a:solidFill>
                <a:latin typeface="Book Antiqua" panose="02040602050305030304" pitchFamily="18" charset="0"/>
              </a:defRPr>
            </a:lvl7pPr>
            <a:lvl8pPr marL="3428370" indent="-228558" eaLnBrk="0" fontAlgn="base" hangingPunct="0">
              <a:spcBef>
                <a:spcPct val="30000"/>
              </a:spcBef>
              <a:spcAft>
                <a:spcPct val="0"/>
              </a:spcAft>
              <a:defRPr kumimoji="1" sz="1200">
                <a:solidFill>
                  <a:schemeClr val="tx1"/>
                </a:solidFill>
                <a:latin typeface="Book Antiqua" panose="02040602050305030304" pitchFamily="18" charset="0"/>
              </a:defRPr>
            </a:lvl8pPr>
            <a:lvl9pPr marL="3885486" indent="-228558" eaLnBrk="0" fontAlgn="base" hangingPunct="0">
              <a:spcBef>
                <a:spcPct val="30000"/>
              </a:spcBef>
              <a:spcAft>
                <a:spcPct val="0"/>
              </a:spcAft>
              <a:defRPr kumimoji="1" sz="1200">
                <a:solidFill>
                  <a:schemeClr val="tx1"/>
                </a:solidFill>
                <a:latin typeface="Book Antiqua" panose="02040602050305030304" pitchFamily="18" charset="0"/>
              </a:defRPr>
            </a:lvl9pPr>
          </a:lstStyle>
          <a:p>
            <a:pPr>
              <a:spcBef>
                <a:spcPct val="0"/>
              </a:spcBef>
            </a:pPr>
            <a:fld id="{5707E306-4913-4EB3-8BE4-158C440215DA}" type="slidenum">
              <a:rPr kumimoji="0" lang="en-GB" altLang="en-US">
                <a:latin typeface="Times New Roman" panose="02020603050405020304" pitchFamily="18" charset="0"/>
              </a:rPr>
              <a:pPr>
                <a:spcBef>
                  <a:spcPct val="0"/>
                </a:spcBef>
              </a:pPr>
              <a:t>3</a:t>
            </a:fld>
            <a:endParaRPr kumimoji="0" lang="en-GB" altLang="en-US">
              <a:latin typeface="Times New Roman" panose="02020603050405020304" pitchFamily="18" charset="0"/>
            </a:endParaRPr>
          </a:p>
        </p:txBody>
      </p:sp>
      <p:sp>
        <p:nvSpPr>
          <p:cNvPr id="2" name="Date Placeholder 1"/>
          <p:cNvSpPr>
            <a:spLocks noGrp="1"/>
          </p:cNvSpPr>
          <p:nvPr>
            <p:ph type="dt" idx="10"/>
          </p:nvPr>
        </p:nvSpPr>
        <p:spPr/>
        <p:txBody>
          <a:bodyPr/>
          <a:lstStyle/>
          <a:p>
            <a:r>
              <a:rPr lang="en-GB"/>
              <a:t>16/07/2014</a:t>
            </a:r>
          </a:p>
        </p:txBody>
      </p:sp>
    </p:spTree>
    <p:extLst>
      <p:ext uri="{BB962C8B-B14F-4D97-AF65-F5344CB8AC3E}">
        <p14:creationId xmlns:p14="http://schemas.microsoft.com/office/powerpoint/2010/main" val="43859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This idea of threshold adulthood</a:t>
            </a:r>
            <a:r>
              <a:rPr lang="en-GB" altLang="en-US" baseline="0" dirty="0" smtClean="0"/>
              <a:t> connects to extended adolescence, which is a term being used in academic literature about the </a:t>
            </a:r>
            <a:r>
              <a:rPr lang="en-GB" altLang="en-US" baseline="0" dirty="0" err="1" smtClean="0"/>
              <a:t>lifecourse</a:t>
            </a:r>
            <a:r>
              <a:rPr lang="en-GB" altLang="en-US" baseline="0" dirty="0" smtClean="0"/>
              <a:t>. </a:t>
            </a:r>
          </a:p>
          <a:p>
            <a:endParaRPr lang="en-GB" altLang="en-US" baseline="0" dirty="0" smtClean="0"/>
          </a:p>
          <a:p>
            <a:r>
              <a:rPr lang="en-GB" altLang="en-US" baseline="0" dirty="0" smtClean="0"/>
              <a:t>Adolescence has become longer, lasting up to 24/25 years old, with people participating for longer in higher education or training with few responsibilities. </a:t>
            </a:r>
          </a:p>
          <a:p>
            <a:endParaRPr lang="en-GB" altLang="en-US" baseline="0" dirty="0" smtClean="0"/>
          </a:p>
          <a:p>
            <a:r>
              <a:rPr lang="en-GB" altLang="en-US" baseline="0" dirty="0" smtClean="0"/>
              <a:t>Threshold adulthood may overlap to some extent, as young people begin to take on some of the responsibilities of adulthood through an active process of prioritisation of what they think is important to them to be feel established as an adult. </a:t>
            </a:r>
          </a:p>
          <a:p>
            <a:endParaRPr lang="en-GB" altLang="en-US" baseline="0" dirty="0" smtClean="0"/>
          </a:p>
          <a:p>
            <a:r>
              <a:rPr lang="en-GB" altLang="en-US" baseline="0" dirty="0" smtClean="0"/>
              <a:t>This might happen quickly or slowly, so again highlights the subjective nature of the threshold adult transition.</a:t>
            </a:r>
            <a:endParaRPr lang="en-GB"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Book Antiqua" panose="02040602050305030304" pitchFamily="18" charset="0"/>
              </a:defRPr>
            </a:lvl1pPr>
            <a:lvl2pPr marL="742814" indent="-285697" eaLnBrk="0" hangingPunct="0">
              <a:spcBef>
                <a:spcPct val="30000"/>
              </a:spcBef>
              <a:defRPr kumimoji="1" sz="1200">
                <a:solidFill>
                  <a:schemeClr val="tx1"/>
                </a:solidFill>
                <a:latin typeface="Book Antiqua" panose="02040602050305030304" pitchFamily="18" charset="0"/>
              </a:defRPr>
            </a:lvl2pPr>
            <a:lvl3pPr marL="1142790" indent="-228558" eaLnBrk="0" hangingPunct="0">
              <a:spcBef>
                <a:spcPct val="30000"/>
              </a:spcBef>
              <a:defRPr kumimoji="1" sz="1200">
                <a:solidFill>
                  <a:schemeClr val="tx1"/>
                </a:solidFill>
                <a:latin typeface="Book Antiqua" panose="02040602050305030304" pitchFamily="18" charset="0"/>
              </a:defRPr>
            </a:lvl3pPr>
            <a:lvl4pPr marL="1599906" indent="-228558" eaLnBrk="0" hangingPunct="0">
              <a:spcBef>
                <a:spcPct val="30000"/>
              </a:spcBef>
              <a:defRPr kumimoji="1" sz="1200">
                <a:solidFill>
                  <a:schemeClr val="tx1"/>
                </a:solidFill>
                <a:latin typeface="Book Antiqua" panose="02040602050305030304" pitchFamily="18" charset="0"/>
              </a:defRPr>
            </a:lvl4pPr>
            <a:lvl5pPr marL="2057022" indent="-228558" eaLnBrk="0" hangingPunct="0">
              <a:spcBef>
                <a:spcPct val="30000"/>
              </a:spcBef>
              <a:defRPr kumimoji="1" sz="1200">
                <a:solidFill>
                  <a:schemeClr val="tx1"/>
                </a:solidFill>
                <a:latin typeface="Book Antiqua" panose="02040602050305030304" pitchFamily="18" charset="0"/>
              </a:defRPr>
            </a:lvl5pPr>
            <a:lvl6pPr marL="2514138" indent="-228558" eaLnBrk="0" fontAlgn="base" hangingPunct="0">
              <a:spcBef>
                <a:spcPct val="30000"/>
              </a:spcBef>
              <a:spcAft>
                <a:spcPct val="0"/>
              </a:spcAft>
              <a:defRPr kumimoji="1" sz="1200">
                <a:solidFill>
                  <a:schemeClr val="tx1"/>
                </a:solidFill>
                <a:latin typeface="Book Antiqua" panose="02040602050305030304" pitchFamily="18" charset="0"/>
              </a:defRPr>
            </a:lvl6pPr>
            <a:lvl7pPr marL="2971254" indent="-228558" eaLnBrk="0" fontAlgn="base" hangingPunct="0">
              <a:spcBef>
                <a:spcPct val="30000"/>
              </a:spcBef>
              <a:spcAft>
                <a:spcPct val="0"/>
              </a:spcAft>
              <a:defRPr kumimoji="1" sz="1200">
                <a:solidFill>
                  <a:schemeClr val="tx1"/>
                </a:solidFill>
                <a:latin typeface="Book Antiqua" panose="02040602050305030304" pitchFamily="18" charset="0"/>
              </a:defRPr>
            </a:lvl7pPr>
            <a:lvl8pPr marL="3428370" indent="-228558" eaLnBrk="0" fontAlgn="base" hangingPunct="0">
              <a:spcBef>
                <a:spcPct val="30000"/>
              </a:spcBef>
              <a:spcAft>
                <a:spcPct val="0"/>
              </a:spcAft>
              <a:defRPr kumimoji="1" sz="1200">
                <a:solidFill>
                  <a:schemeClr val="tx1"/>
                </a:solidFill>
                <a:latin typeface="Book Antiqua" panose="02040602050305030304" pitchFamily="18" charset="0"/>
              </a:defRPr>
            </a:lvl8pPr>
            <a:lvl9pPr marL="3885486" indent="-228558" eaLnBrk="0" fontAlgn="base" hangingPunct="0">
              <a:spcBef>
                <a:spcPct val="30000"/>
              </a:spcBef>
              <a:spcAft>
                <a:spcPct val="0"/>
              </a:spcAft>
              <a:defRPr kumimoji="1" sz="1200">
                <a:solidFill>
                  <a:schemeClr val="tx1"/>
                </a:solidFill>
                <a:latin typeface="Book Antiqua" panose="02040602050305030304" pitchFamily="18" charset="0"/>
              </a:defRPr>
            </a:lvl9pPr>
          </a:lstStyle>
          <a:p>
            <a:pPr>
              <a:spcBef>
                <a:spcPct val="0"/>
              </a:spcBef>
            </a:pPr>
            <a:fld id="{5707E306-4913-4EB3-8BE4-158C440215DA}" type="slidenum">
              <a:rPr kumimoji="0" lang="en-GB" altLang="en-US">
                <a:latin typeface="Times New Roman" panose="02020603050405020304" pitchFamily="18" charset="0"/>
              </a:rPr>
              <a:pPr>
                <a:spcBef>
                  <a:spcPct val="0"/>
                </a:spcBef>
              </a:pPr>
              <a:t>4</a:t>
            </a:fld>
            <a:endParaRPr kumimoji="0" lang="en-GB" altLang="en-US">
              <a:latin typeface="Times New Roman" panose="02020603050405020304" pitchFamily="18" charset="0"/>
            </a:endParaRPr>
          </a:p>
        </p:txBody>
      </p:sp>
      <p:sp>
        <p:nvSpPr>
          <p:cNvPr id="2" name="Date Placeholder 1"/>
          <p:cNvSpPr>
            <a:spLocks noGrp="1"/>
          </p:cNvSpPr>
          <p:nvPr>
            <p:ph type="dt" idx="10"/>
          </p:nvPr>
        </p:nvSpPr>
        <p:spPr/>
        <p:txBody>
          <a:bodyPr/>
          <a:lstStyle/>
          <a:p>
            <a:r>
              <a:rPr lang="en-GB"/>
              <a:t>16/07/2014</a:t>
            </a:r>
          </a:p>
        </p:txBody>
      </p:sp>
    </p:spTree>
    <p:extLst>
      <p:ext uri="{BB962C8B-B14F-4D97-AF65-F5344CB8AC3E}">
        <p14:creationId xmlns:p14="http://schemas.microsoft.com/office/powerpoint/2010/main" val="360661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do we know about what threshold adults are doing with their pensions at the moment?</a:t>
            </a:r>
            <a:endParaRPr lang="en-GB" dirty="0"/>
          </a:p>
        </p:txBody>
      </p:sp>
      <p:sp>
        <p:nvSpPr>
          <p:cNvPr id="4" name="Date Placeholder 3"/>
          <p:cNvSpPr>
            <a:spLocks noGrp="1"/>
          </p:cNvSpPr>
          <p:nvPr>
            <p:ph type="dt" idx="10"/>
          </p:nvPr>
        </p:nvSpPr>
        <p:spPr/>
        <p:txBody>
          <a:bodyPr/>
          <a:lstStyle/>
          <a:p>
            <a:r>
              <a:rPr lang="en-GB" smtClean="0"/>
              <a:t>16/07/2014</a:t>
            </a:r>
            <a:endParaRPr lang="en-GB"/>
          </a:p>
        </p:txBody>
      </p:sp>
      <p:sp>
        <p:nvSpPr>
          <p:cNvPr id="5" name="Slide Number Placeholder 4"/>
          <p:cNvSpPr>
            <a:spLocks noGrp="1"/>
          </p:cNvSpPr>
          <p:nvPr>
            <p:ph type="sldNum" sz="quarter" idx="11"/>
          </p:nvPr>
        </p:nvSpPr>
        <p:spPr/>
        <p:txBody>
          <a:bodyPr/>
          <a:lstStyle/>
          <a:p>
            <a:fld id="{C424AD18-F555-437B-88C5-4E9F9B48A180}" type="slidenum">
              <a:rPr lang="en-GB" smtClean="0"/>
              <a:t>5</a:t>
            </a:fld>
            <a:endParaRPr lang="en-GB"/>
          </a:p>
        </p:txBody>
      </p:sp>
    </p:spTree>
    <p:extLst>
      <p:ext uri="{BB962C8B-B14F-4D97-AF65-F5344CB8AC3E}">
        <p14:creationId xmlns:p14="http://schemas.microsoft.com/office/powerpoint/2010/main" val="180676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We</a:t>
            </a:r>
            <a:r>
              <a:rPr lang="en-GB" altLang="en-US" baseline="0" dirty="0" smtClean="0"/>
              <a:t> know that workplace pension saving has risen substantially since the start of AE in 2012 and significantly so amongst the 20-29 and 30-39 age groups. </a:t>
            </a:r>
          </a:p>
          <a:p>
            <a:endParaRPr lang="en-GB" altLang="en-US" baseline="0" dirty="0" smtClean="0"/>
          </a:p>
          <a:p>
            <a:r>
              <a:rPr lang="en-GB" altLang="en-US" baseline="0" dirty="0" smtClean="0"/>
              <a:t>There was a 36  and 23.4 percentage point rise respectively in these groups, compared to 19 amongst 40-49 year olds and 23 overall.</a:t>
            </a:r>
            <a:endParaRPr lang="en-GB"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Book Antiqua" panose="02040602050305030304" pitchFamily="18" charset="0"/>
              </a:defRPr>
            </a:lvl1pPr>
            <a:lvl2pPr marL="742814" indent="-285697" eaLnBrk="0" hangingPunct="0">
              <a:spcBef>
                <a:spcPct val="30000"/>
              </a:spcBef>
              <a:defRPr kumimoji="1" sz="1200">
                <a:solidFill>
                  <a:schemeClr val="tx1"/>
                </a:solidFill>
                <a:latin typeface="Book Antiqua" panose="02040602050305030304" pitchFamily="18" charset="0"/>
              </a:defRPr>
            </a:lvl2pPr>
            <a:lvl3pPr marL="1142790" indent="-228558" eaLnBrk="0" hangingPunct="0">
              <a:spcBef>
                <a:spcPct val="30000"/>
              </a:spcBef>
              <a:defRPr kumimoji="1" sz="1200">
                <a:solidFill>
                  <a:schemeClr val="tx1"/>
                </a:solidFill>
                <a:latin typeface="Book Antiqua" panose="02040602050305030304" pitchFamily="18" charset="0"/>
              </a:defRPr>
            </a:lvl3pPr>
            <a:lvl4pPr marL="1599906" indent="-228558" eaLnBrk="0" hangingPunct="0">
              <a:spcBef>
                <a:spcPct val="30000"/>
              </a:spcBef>
              <a:defRPr kumimoji="1" sz="1200">
                <a:solidFill>
                  <a:schemeClr val="tx1"/>
                </a:solidFill>
                <a:latin typeface="Book Antiqua" panose="02040602050305030304" pitchFamily="18" charset="0"/>
              </a:defRPr>
            </a:lvl4pPr>
            <a:lvl5pPr marL="2057022" indent="-228558" eaLnBrk="0" hangingPunct="0">
              <a:spcBef>
                <a:spcPct val="30000"/>
              </a:spcBef>
              <a:defRPr kumimoji="1" sz="1200">
                <a:solidFill>
                  <a:schemeClr val="tx1"/>
                </a:solidFill>
                <a:latin typeface="Book Antiqua" panose="02040602050305030304" pitchFamily="18" charset="0"/>
              </a:defRPr>
            </a:lvl5pPr>
            <a:lvl6pPr marL="2514138" indent="-228558" eaLnBrk="0" fontAlgn="base" hangingPunct="0">
              <a:spcBef>
                <a:spcPct val="30000"/>
              </a:spcBef>
              <a:spcAft>
                <a:spcPct val="0"/>
              </a:spcAft>
              <a:defRPr kumimoji="1" sz="1200">
                <a:solidFill>
                  <a:schemeClr val="tx1"/>
                </a:solidFill>
                <a:latin typeface="Book Antiqua" panose="02040602050305030304" pitchFamily="18" charset="0"/>
              </a:defRPr>
            </a:lvl6pPr>
            <a:lvl7pPr marL="2971254" indent="-228558" eaLnBrk="0" fontAlgn="base" hangingPunct="0">
              <a:spcBef>
                <a:spcPct val="30000"/>
              </a:spcBef>
              <a:spcAft>
                <a:spcPct val="0"/>
              </a:spcAft>
              <a:defRPr kumimoji="1" sz="1200">
                <a:solidFill>
                  <a:schemeClr val="tx1"/>
                </a:solidFill>
                <a:latin typeface="Book Antiqua" panose="02040602050305030304" pitchFamily="18" charset="0"/>
              </a:defRPr>
            </a:lvl7pPr>
            <a:lvl8pPr marL="3428370" indent="-228558" eaLnBrk="0" fontAlgn="base" hangingPunct="0">
              <a:spcBef>
                <a:spcPct val="30000"/>
              </a:spcBef>
              <a:spcAft>
                <a:spcPct val="0"/>
              </a:spcAft>
              <a:defRPr kumimoji="1" sz="1200">
                <a:solidFill>
                  <a:schemeClr val="tx1"/>
                </a:solidFill>
                <a:latin typeface="Book Antiqua" panose="02040602050305030304" pitchFamily="18" charset="0"/>
              </a:defRPr>
            </a:lvl8pPr>
            <a:lvl9pPr marL="3885486" indent="-228558" eaLnBrk="0" fontAlgn="base" hangingPunct="0">
              <a:spcBef>
                <a:spcPct val="30000"/>
              </a:spcBef>
              <a:spcAft>
                <a:spcPct val="0"/>
              </a:spcAft>
              <a:defRPr kumimoji="1" sz="1200">
                <a:solidFill>
                  <a:schemeClr val="tx1"/>
                </a:solidFill>
                <a:latin typeface="Book Antiqua" panose="02040602050305030304" pitchFamily="18" charset="0"/>
              </a:defRPr>
            </a:lvl9pPr>
          </a:lstStyle>
          <a:p>
            <a:pPr>
              <a:spcBef>
                <a:spcPct val="0"/>
              </a:spcBef>
            </a:pPr>
            <a:fld id="{5707E306-4913-4EB3-8BE4-158C440215DA}" type="slidenum">
              <a:rPr kumimoji="0" lang="en-GB" altLang="en-US">
                <a:latin typeface="Times New Roman" panose="02020603050405020304" pitchFamily="18" charset="0"/>
              </a:rPr>
              <a:pPr>
                <a:spcBef>
                  <a:spcPct val="0"/>
                </a:spcBef>
              </a:pPr>
              <a:t>6</a:t>
            </a:fld>
            <a:endParaRPr kumimoji="0" lang="en-GB" altLang="en-US">
              <a:latin typeface="Times New Roman" panose="02020603050405020304" pitchFamily="18" charset="0"/>
            </a:endParaRPr>
          </a:p>
        </p:txBody>
      </p:sp>
      <p:sp>
        <p:nvSpPr>
          <p:cNvPr id="2" name="Date Placeholder 1"/>
          <p:cNvSpPr>
            <a:spLocks noGrp="1"/>
          </p:cNvSpPr>
          <p:nvPr>
            <p:ph type="dt" idx="10"/>
          </p:nvPr>
        </p:nvSpPr>
        <p:spPr/>
        <p:txBody>
          <a:bodyPr/>
          <a:lstStyle/>
          <a:p>
            <a:r>
              <a:rPr lang="en-GB"/>
              <a:t>16/07/2014</a:t>
            </a:r>
          </a:p>
        </p:txBody>
      </p:sp>
    </p:spTree>
    <p:extLst>
      <p:ext uri="{BB962C8B-B14F-4D97-AF65-F5344CB8AC3E}">
        <p14:creationId xmlns:p14="http://schemas.microsoft.com/office/powerpoint/2010/main" val="32107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However,</a:t>
            </a:r>
            <a:r>
              <a:rPr lang="en-GB" altLang="en-US" baseline="0" dirty="0" smtClean="0"/>
              <a:t> there is some evidence that suggests lots of threshold adults may be paying minimum contributions levels, and we don’t know what will happen as these levels rise. You may already have seen some indication after the first increase in April just gone, yet there is a risk that more people decide to stop contributing as the minimum contribution levels rise to the full levels. </a:t>
            </a:r>
          </a:p>
          <a:p>
            <a:endParaRPr lang="en-GB" altLang="en-US" baseline="0" dirty="0" smtClean="0"/>
          </a:p>
          <a:p>
            <a:r>
              <a:rPr lang="en-GB" altLang="en-US" baseline="0" dirty="0" smtClean="0"/>
              <a:t>Even at the full minimum levels, saving at this rate may not be enough to provide for adequacy in later life. Previous research from the PPI has highlighted that threshold adults need to save more and earlier than previous cohorts to achieve adequacy.</a:t>
            </a:r>
          </a:p>
          <a:p>
            <a:endParaRPr lang="en-GB" altLang="en-US" baseline="0" dirty="0" smtClean="0"/>
          </a:p>
          <a:p>
            <a:r>
              <a:rPr lang="en-GB" altLang="en-US" baseline="0" dirty="0" smtClean="0"/>
              <a:t>Finally, research has suggested there is a reluctance to save amongst threshold adults, drawing on behavioural insights around present bias and myopia, which suggest a preference for the present over the future. Also, research has highlighted the role of optimism bias which may lead people to overestimate future resources.</a:t>
            </a:r>
          </a:p>
          <a:p>
            <a:endParaRPr lang="en-GB" altLang="en-US" baseline="0" dirty="0"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Book Antiqua" panose="02040602050305030304" pitchFamily="18" charset="0"/>
              </a:defRPr>
            </a:lvl1pPr>
            <a:lvl2pPr marL="742814" indent="-285697" eaLnBrk="0" hangingPunct="0">
              <a:spcBef>
                <a:spcPct val="30000"/>
              </a:spcBef>
              <a:defRPr kumimoji="1" sz="1200">
                <a:solidFill>
                  <a:schemeClr val="tx1"/>
                </a:solidFill>
                <a:latin typeface="Book Antiqua" panose="02040602050305030304" pitchFamily="18" charset="0"/>
              </a:defRPr>
            </a:lvl2pPr>
            <a:lvl3pPr marL="1142790" indent="-228558" eaLnBrk="0" hangingPunct="0">
              <a:spcBef>
                <a:spcPct val="30000"/>
              </a:spcBef>
              <a:defRPr kumimoji="1" sz="1200">
                <a:solidFill>
                  <a:schemeClr val="tx1"/>
                </a:solidFill>
                <a:latin typeface="Book Antiqua" panose="02040602050305030304" pitchFamily="18" charset="0"/>
              </a:defRPr>
            </a:lvl3pPr>
            <a:lvl4pPr marL="1599906" indent="-228558" eaLnBrk="0" hangingPunct="0">
              <a:spcBef>
                <a:spcPct val="30000"/>
              </a:spcBef>
              <a:defRPr kumimoji="1" sz="1200">
                <a:solidFill>
                  <a:schemeClr val="tx1"/>
                </a:solidFill>
                <a:latin typeface="Book Antiqua" panose="02040602050305030304" pitchFamily="18" charset="0"/>
              </a:defRPr>
            </a:lvl4pPr>
            <a:lvl5pPr marL="2057022" indent="-228558" eaLnBrk="0" hangingPunct="0">
              <a:spcBef>
                <a:spcPct val="30000"/>
              </a:spcBef>
              <a:defRPr kumimoji="1" sz="1200">
                <a:solidFill>
                  <a:schemeClr val="tx1"/>
                </a:solidFill>
                <a:latin typeface="Book Antiqua" panose="02040602050305030304" pitchFamily="18" charset="0"/>
              </a:defRPr>
            </a:lvl5pPr>
            <a:lvl6pPr marL="2514138" indent="-228558" eaLnBrk="0" fontAlgn="base" hangingPunct="0">
              <a:spcBef>
                <a:spcPct val="30000"/>
              </a:spcBef>
              <a:spcAft>
                <a:spcPct val="0"/>
              </a:spcAft>
              <a:defRPr kumimoji="1" sz="1200">
                <a:solidFill>
                  <a:schemeClr val="tx1"/>
                </a:solidFill>
                <a:latin typeface="Book Antiqua" panose="02040602050305030304" pitchFamily="18" charset="0"/>
              </a:defRPr>
            </a:lvl6pPr>
            <a:lvl7pPr marL="2971254" indent="-228558" eaLnBrk="0" fontAlgn="base" hangingPunct="0">
              <a:spcBef>
                <a:spcPct val="30000"/>
              </a:spcBef>
              <a:spcAft>
                <a:spcPct val="0"/>
              </a:spcAft>
              <a:defRPr kumimoji="1" sz="1200">
                <a:solidFill>
                  <a:schemeClr val="tx1"/>
                </a:solidFill>
                <a:latin typeface="Book Antiqua" panose="02040602050305030304" pitchFamily="18" charset="0"/>
              </a:defRPr>
            </a:lvl7pPr>
            <a:lvl8pPr marL="3428370" indent="-228558" eaLnBrk="0" fontAlgn="base" hangingPunct="0">
              <a:spcBef>
                <a:spcPct val="30000"/>
              </a:spcBef>
              <a:spcAft>
                <a:spcPct val="0"/>
              </a:spcAft>
              <a:defRPr kumimoji="1" sz="1200">
                <a:solidFill>
                  <a:schemeClr val="tx1"/>
                </a:solidFill>
                <a:latin typeface="Book Antiqua" panose="02040602050305030304" pitchFamily="18" charset="0"/>
              </a:defRPr>
            </a:lvl8pPr>
            <a:lvl9pPr marL="3885486" indent="-228558" eaLnBrk="0" fontAlgn="base" hangingPunct="0">
              <a:spcBef>
                <a:spcPct val="30000"/>
              </a:spcBef>
              <a:spcAft>
                <a:spcPct val="0"/>
              </a:spcAft>
              <a:defRPr kumimoji="1" sz="1200">
                <a:solidFill>
                  <a:schemeClr val="tx1"/>
                </a:solidFill>
                <a:latin typeface="Book Antiqua" panose="02040602050305030304" pitchFamily="18" charset="0"/>
              </a:defRPr>
            </a:lvl9pPr>
          </a:lstStyle>
          <a:p>
            <a:pPr>
              <a:spcBef>
                <a:spcPct val="0"/>
              </a:spcBef>
            </a:pPr>
            <a:fld id="{5707E306-4913-4EB3-8BE4-158C440215DA}" type="slidenum">
              <a:rPr kumimoji="0" lang="en-GB" altLang="en-US">
                <a:latin typeface="Times New Roman" panose="02020603050405020304" pitchFamily="18" charset="0"/>
              </a:rPr>
              <a:pPr>
                <a:spcBef>
                  <a:spcPct val="0"/>
                </a:spcBef>
              </a:pPr>
              <a:t>7</a:t>
            </a:fld>
            <a:endParaRPr kumimoji="0" lang="en-GB" altLang="en-US">
              <a:latin typeface="Times New Roman" panose="02020603050405020304" pitchFamily="18" charset="0"/>
            </a:endParaRPr>
          </a:p>
        </p:txBody>
      </p:sp>
      <p:sp>
        <p:nvSpPr>
          <p:cNvPr id="2" name="Date Placeholder 1"/>
          <p:cNvSpPr>
            <a:spLocks noGrp="1"/>
          </p:cNvSpPr>
          <p:nvPr>
            <p:ph type="dt" idx="10"/>
          </p:nvPr>
        </p:nvSpPr>
        <p:spPr/>
        <p:txBody>
          <a:bodyPr/>
          <a:lstStyle/>
          <a:p>
            <a:r>
              <a:rPr lang="en-GB"/>
              <a:t>16/07/2014</a:t>
            </a:r>
          </a:p>
        </p:txBody>
      </p:sp>
    </p:spTree>
    <p:extLst>
      <p:ext uri="{BB962C8B-B14F-4D97-AF65-F5344CB8AC3E}">
        <p14:creationId xmlns:p14="http://schemas.microsoft.com/office/powerpoint/2010/main" val="1984454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aseline="0" dirty="0" smtClean="0"/>
          </a:p>
          <a:p>
            <a:r>
              <a:rPr lang="en-GB" altLang="en-US" baseline="0" dirty="0" smtClean="0"/>
              <a:t>This highlights the complex situation faced by threshold adults, and suggests that better understanding how they think about their pension saving (or lack of it) in terms of what does or does not drive their pension saving is important to determine the best approach to support them., which was the aim of this research. </a:t>
            </a:r>
            <a:endParaRPr lang="en-GB"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Book Antiqua" panose="02040602050305030304" pitchFamily="18" charset="0"/>
              </a:defRPr>
            </a:lvl1pPr>
            <a:lvl2pPr marL="742814" indent="-285697" eaLnBrk="0" hangingPunct="0">
              <a:spcBef>
                <a:spcPct val="30000"/>
              </a:spcBef>
              <a:defRPr kumimoji="1" sz="1200">
                <a:solidFill>
                  <a:schemeClr val="tx1"/>
                </a:solidFill>
                <a:latin typeface="Book Antiqua" panose="02040602050305030304" pitchFamily="18" charset="0"/>
              </a:defRPr>
            </a:lvl2pPr>
            <a:lvl3pPr marL="1142790" indent="-228558" eaLnBrk="0" hangingPunct="0">
              <a:spcBef>
                <a:spcPct val="30000"/>
              </a:spcBef>
              <a:defRPr kumimoji="1" sz="1200">
                <a:solidFill>
                  <a:schemeClr val="tx1"/>
                </a:solidFill>
                <a:latin typeface="Book Antiqua" panose="02040602050305030304" pitchFamily="18" charset="0"/>
              </a:defRPr>
            </a:lvl3pPr>
            <a:lvl4pPr marL="1599906" indent="-228558" eaLnBrk="0" hangingPunct="0">
              <a:spcBef>
                <a:spcPct val="30000"/>
              </a:spcBef>
              <a:defRPr kumimoji="1" sz="1200">
                <a:solidFill>
                  <a:schemeClr val="tx1"/>
                </a:solidFill>
                <a:latin typeface="Book Antiqua" panose="02040602050305030304" pitchFamily="18" charset="0"/>
              </a:defRPr>
            </a:lvl4pPr>
            <a:lvl5pPr marL="2057022" indent="-228558" eaLnBrk="0" hangingPunct="0">
              <a:spcBef>
                <a:spcPct val="30000"/>
              </a:spcBef>
              <a:defRPr kumimoji="1" sz="1200">
                <a:solidFill>
                  <a:schemeClr val="tx1"/>
                </a:solidFill>
                <a:latin typeface="Book Antiqua" panose="02040602050305030304" pitchFamily="18" charset="0"/>
              </a:defRPr>
            </a:lvl5pPr>
            <a:lvl6pPr marL="2514138" indent="-228558" eaLnBrk="0" fontAlgn="base" hangingPunct="0">
              <a:spcBef>
                <a:spcPct val="30000"/>
              </a:spcBef>
              <a:spcAft>
                <a:spcPct val="0"/>
              </a:spcAft>
              <a:defRPr kumimoji="1" sz="1200">
                <a:solidFill>
                  <a:schemeClr val="tx1"/>
                </a:solidFill>
                <a:latin typeface="Book Antiqua" panose="02040602050305030304" pitchFamily="18" charset="0"/>
              </a:defRPr>
            </a:lvl6pPr>
            <a:lvl7pPr marL="2971254" indent="-228558" eaLnBrk="0" fontAlgn="base" hangingPunct="0">
              <a:spcBef>
                <a:spcPct val="30000"/>
              </a:spcBef>
              <a:spcAft>
                <a:spcPct val="0"/>
              </a:spcAft>
              <a:defRPr kumimoji="1" sz="1200">
                <a:solidFill>
                  <a:schemeClr val="tx1"/>
                </a:solidFill>
                <a:latin typeface="Book Antiqua" panose="02040602050305030304" pitchFamily="18" charset="0"/>
              </a:defRPr>
            </a:lvl7pPr>
            <a:lvl8pPr marL="3428370" indent="-228558" eaLnBrk="0" fontAlgn="base" hangingPunct="0">
              <a:spcBef>
                <a:spcPct val="30000"/>
              </a:spcBef>
              <a:spcAft>
                <a:spcPct val="0"/>
              </a:spcAft>
              <a:defRPr kumimoji="1" sz="1200">
                <a:solidFill>
                  <a:schemeClr val="tx1"/>
                </a:solidFill>
                <a:latin typeface="Book Antiqua" panose="02040602050305030304" pitchFamily="18" charset="0"/>
              </a:defRPr>
            </a:lvl8pPr>
            <a:lvl9pPr marL="3885486" indent="-228558" eaLnBrk="0" fontAlgn="base" hangingPunct="0">
              <a:spcBef>
                <a:spcPct val="30000"/>
              </a:spcBef>
              <a:spcAft>
                <a:spcPct val="0"/>
              </a:spcAft>
              <a:defRPr kumimoji="1" sz="1200">
                <a:solidFill>
                  <a:schemeClr val="tx1"/>
                </a:solidFill>
                <a:latin typeface="Book Antiqua" panose="02040602050305030304" pitchFamily="18" charset="0"/>
              </a:defRPr>
            </a:lvl9pPr>
          </a:lstStyle>
          <a:p>
            <a:pPr>
              <a:spcBef>
                <a:spcPct val="0"/>
              </a:spcBef>
            </a:pPr>
            <a:fld id="{5707E306-4913-4EB3-8BE4-158C440215DA}" type="slidenum">
              <a:rPr kumimoji="0" lang="en-GB" altLang="en-US">
                <a:latin typeface="Times New Roman" panose="02020603050405020304" pitchFamily="18" charset="0"/>
              </a:rPr>
              <a:pPr>
                <a:spcBef>
                  <a:spcPct val="0"/>
                </a:spcBef>
              </a:pPr>
              <a:t>8</a:t>
            </a:fld>
            <a:endParaRPr kumimoji="0" lang="en-GB" altLang="en-US">
              <a:latin typeface="Times New Roman" panose="02020603050405020304" pitchFamily="18" charset="0"/>
            </a:endParaRPr>
          </a:p>
        </p:txBody>
      </p:sp>
      <p:sp>
        <p:nvSpPr>
          <p:cNvPr id="2" name="Date Placeholder 1"/>
          <p:cNvSpPr>
            <a:spLocks noGrp="1"/>
          </p:cNvSpPr>
          <p:nvPr>
            <p:ph type="dt" idx="10"/>
          </p:nvPr>
        </p:nvSpPr>
        <p:spPr/>
        <p:txBody>
          <a:bodyPr/>
          <a:lstStyle/>
          <a:p>
            <a:r>
              <a:rPr lang="en-GB"/>
              <a:t>16/07/2014</a:t>
            </a:r>
          </a:p>
        </p:txBody>
      </p:sp>
    </p:spTree>
    <p:extLst>
      <p:ext uri="{BB962C8B-B14F-4D97-AF65-F5344CB8AC3E}">
        <p14:creationId xmlns:p14="http://schemas.microsoft.com/office/powerpoint/2010/main" val="3259565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16/07/2014</a:t>
            </a:r>
            <a:endParaRPr lang="en-GB"/>
          </a:p>
        </p:txBody>
      </p:sp>
      <p:sp>
        <p:nvSpPr>
          <p:cNvPr id="5" name="Slide Number Placeholder 4"/>
          <p:cNvSpPr>
            <a:spLocks noGrp="1"/>
          </p:cNvSpPr>
          <p:nvPr>
            <p:ph type="sldNum" sz="quarter" idx="11"/>
          </p:nvPr>
        </p:nvSpPr>
        <p:spPr/>
        <p:txBody>
          <a:bodyPr/>
          <a:lstStyle/>
          <a:p>
            <a:fld id="{C424AD18-F555-437B-88C5-4E9F9B48A180}" type="slidenum">
              <a:rPr lang="en-GB" smtClean="0"/>
              <a:t>9</a:t>
            </a:fld>
            <a:endParaRPr lang="en-GB"/>
          </a:p>
        </p:txBody>
      </p:sp>
    </p:spTree>
    <p:extLst>
      <p:ext uri="{BB962C8B-B14F-4D97-AF65-F5344CB8AC3E}">
        <p14:creationId xmlns:p14="http://schemas.microsoft.com/office/powerpoint/2010/main" val="292121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8839"/>
            <a:ext cx="6858000" cy="1521123"/>
          </a:xfrm>
        </p:spPr>
        <p:txBody>
          <a:bodyPr anchor="b"/>
          <a:lstStyle>
            <a:lvl1pPr algn="l">
              <a:defRPr sz="4800"/>
            </a:lvl1pPr>
          </a:lstStyle>
          <a:p>
            <a:r>
              <a:rPr lang="en-US"/>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p:cNvSpPr>
            <a:spLocks noGrp="1"/>
          </p:cNvSpPr>
          <p:nvPr>
            <p:ph type="ftr" sz="quarter" idx="11"/>
          </p:nvPr>
        </p:nvSpPr>
        <p:spPr/>
        <p:txBody>
          <a:bodyPr/>
          <a:lstStyle>
            <a:lvl1pPr algn="l">
              <a:defRPr/>
            </a:lvl1p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t>‹#›</a:t>
            </a:fld>
            <a:endParaRPr lang="en-GB"/>
          </a:p>
        </p:txBody>
      </p:sp>
    </p:spTree>
    <p:extLst>
      <p:ext uri="{BB962C8B-B14F-4D97-AF65-F5344CB8AC3E}">
        <p14:creationId xmlns:p14="http://schemas.microsoft.com/office/powerpoint/2010/main" val="31169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28650" y="6343121"/>
            <a:ext cx="5431482" cy="365125"/>
          </a:xfrm>
        </p:spPr>
        <p:txBody>
          <a:bodyPr/>
          <a:lstStyle/>
          <a:p>
            <a:endParaRPr lang="en-GB"/>
          </a:p>
        </p:txBody>
      </p:sp>
      <p:sp>
        <p:nvSpPr>
          <p:cNvPr id="6" name="Slide Number Placeholder 5"/>
          <p:cNvSpPr>
            <a:spLocks noGrp="1"/>
          </p:cNvSpPr>
          <p:nvPr>
            <p:ph type="sldNum" sz="quarter" idx="12"/>
          </p:nvPr>
        </p:nvSpPr>
        <p:spPr/>
        <p:txBody>
          <a:bodyPr/>
          <a:lstStyle/>
          <a:p>
            <a:fld id="{55A9890D-6657-4725-9586-DF18C753392D}" type="slidenum">
              <a:rPr lang="en-GB" smtClean="0"/>
              <a:t>‹#›</a:t>
            </a:fld>
            <a:endParaRPr lang="en-GB"/>
          </a:p>
        </p:txBody>
      </p:sp>
    </p:spTree>
    <p:extLst>
      <p:ext uri="{BB962C8B-B14F-4D97-AF65-F5344CB8AC3E}">
        <p14:creationId xmlns:p14="http://schemas.microsoft.com/office/powerpoint/2010/main" val="123598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484783"/>
            <a:ext cx="1971675" cy="4692179"/>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36042" y="6345767"/>
            <a:ext cx="5431482" cy="365125"/>
          </a:xfrm>
        </p:spPr>
        <p:txBody>
          <a:bodyPr/>
          <a:lstStyle/>
          <a:p>
            <a:endParaRPr lang="en-GB"/>
          </a:p>
        </p:txBody>
      </p:sp>
      <p:sp>
        <p:nvSpPr>
          <p:cNvPr id="6" name="Slide Number Placeholder 5"/>
          <p:cNvSpPr>
            <a:spLocks noGrp="1"/>
          </p:cNvSpPr>
          <p:nvPr>
            <p:ph type="sldNum" sz="quarter" idx="12"/>
          </p:nvPr>
        </p:nvSpPr>
        <p:spPr/>
        <p:txBody>
          <a:bodyPr/>
          <a:lstStyle/>
          <a:p>
            <a:fld id="{55A9890D-6657-4725-9586-DF18C753392D}" type="slidenum">
              <a:rPr lang="en-GB" smtClean="0"/>
              <a:t>‹#›</a:t>
            </a:fld>
            <a:endParaRPr lang="en-GB"/>
          </a:p>
        </p:txBody>
      </p:sp>
    </p:spTree>
    <p:extLst>
      <p:ext uri="{BB962C8B-B14F-4D97-AF65-F5344CB8AC3E}">
        <p14:creationId xmlns:p14="http://schemas.microsoft.com/office/powerpoint/2010/main" val="404977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3pP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lgn="l">
              <a:defRPr/>
            </a:lvl1p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t>‹#›</a:t>
            </a:fld>
            <a:endParaRPr lang="en-GB"/>
          </a:p>
        </p:txBody>
      </p:sp>
    </p:spTree>
    <p:extLst>
      <p:ext uri="{BB962C8B-B14F-4D97-AF65-F5344CB8AC3E}">
        <p14:creationId xmlns:p14="http://schemas.microsoft.com/office/powerpoint/2010/main" val="25680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rgbClr val="9933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lgn="l">
              <a:defRPr/>
            </a:lvl1p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t>‹#›</a:t>
            </a:fld>
            <a:endParaRPr lang="en-GB"/>
          </a:p>
        </p:txBody>
      </p:sp>
    </p:spTree>
    <p:extLst>
      <p:ext uri="{BB962C8B-B14F-4D97-AF65-F5344CB8AC3E}">
        <p14:creationId xmlns:p14="http://schemas.microsoft.com/office/powerpoint/2010/main" val="350724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628650" y="6356350"/>
            <a:ext cx="5433483" cy="365125"/>
          </a:xfrm>
        </p:spPr>
        <p:txBody>
          <a:bodyPr/>
          <a:lstStyle/>
          <a:p>
            <a:endParaRPr lang="en-GB" dirty="0"/>
          </a:p>
        </p:txBody>
      </p:sp>
      <p:sp>
        <p:nvSpPr>
          <p:cNvPr id="7" name="Slide Number Placeholder 6"/>
          <p:cNvSpPr>
            <a:spLocks noGrp="1"/>
          </p:cNvSpPr>
          <p:nvPr>
            <p:ph type="sldNum" sz="quarter" idx="12"/>
          </p:nvPr>
        </p:nvSpPr>
        <p:spPr/>
        <p:txBody>
          <a:bodyPr/>
          <a:lstStyle/>
          <a:p>
            <a:fld id="{55A9890D-6657-4725-9586-DF18C753392D}" type="slidenum">
              <a:rPr lang="en-GB" smtClean="0"/>
              <a:t>‹#›</a:t>
            </a:fld>
            <a:endParaRPr lang="en-GB"/>
          </a:p>
        </p:txBody>
      </p:sp>
    </p:spTree>
    <p:extLst>
      <p:ext uri="{BB962C8B-B14F-4D97-AF65-F5344CB8AC3E}">
        <p14:creationId xmlns:p14="http://schemas.microsoft.com/office/powerpoint/2010/main" val="380171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174010" cy="1325563"/>
          </a:xfrm>
        </p:spPr>
        <p:txBody>
          <a:bodyPr/>
          <a:lstStyle/>
          <a:p>
            <a:r>
              <a:rPr lang="en-US"/>
              <a:t>Click to edit Master title style</a:t>
            </a:r>
            <a:endParaRPr lang="en-GB"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630238" y="6356350"/>
            <a:ext cx="5431482" cy="365125"/>
          </a:xfrm>
        </p:spPr>
        <p:txBody>
          <a:bodyPr/>
          <a:lstStyle/>
          <a:p>
            <a:endParaRPr lang="en-GB" dirty="0"/>
          </a:p>
        </p:txBody>
      </p:sp>
      <p:sp>
        <p:nvSpPr>
          <p:cNvPr id="9" name="Slide Number Placeholder 8"/>
          <p:cNvSpPr>
            <a:spLocks noGrp="1"/>
          </p:cNvSpPr>
          <p:nvPr>
            <p:ph type="sldNum" sz="quarter" idx="12"/>
          </p:nvPr>
        </p:nvSpPr>
        <p:spPr/>
        <p:txBody>
          <a:bodyPr/>
          <a:lstStyle/>
          <a:p>
            <a:fld id="{55A9890D-6657-4725-9586-DF18C753392D}" type="slidenum">
              <a:rPr lang="en-GB" smtClean="0"/>
              <a:t>‹#›</a:t>
            </a:fld>
            <a:endParaRPr lang="en-GB"/>
          </a:p>
        </p:txBody>
      </p:sp>
    </p:spTree>
    <p:extLst>
      <p:ext uri="{BB962C8B-B14F-4D97-AF65-F5344CB8AC3E}">
        <p14:creationId xmlns:p14="http://schemas.microsoft.com/office/powerpoint/2010/main" val="242580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53058" y="6341003"/>
            <a:ext cx="5431482" cy="365125"/>
          </a:xfrm>
        </p:spPr>
        <p:txBody>
          <a:bodyPr/>
          <a:lstStyle/>
          <a:p>
            <a:endParaRPr lang="en-GB" dirty="0"/>
          </a:p>
        </p:txBody>
      </p:sp>
      <p:sp>
        <p:nvSpPr>
          <p:cNvPr id="5" name="Slide Number Placeholder 4"/>
          <p:cNvSpPr>
            <a:spLocks noGrp="1"/>
          </p:cNvSpPr>
          <p:nvPr>
            <p:ph type="sldNum" sz="quarter" idx="12"/>
          </p:nvPr>
        </p:nvSpPr>
        <p:spPr/>
        <p:txBody>
          <a:bodyPr/>
          <a:lstStyle/>
          <a:p>
            <a:fld id="{55A9890D-6657-4725-9586-DF18C753392D}" type="slidenum">
              <a:rPr lang="en-GB" smtClean="0"/>
              <a:t>‹#›</a:t>
            </a:fld>
            <a:endParaRPr lang="en-GB"/>
          </a:p>
        </p:txBody>
      </p:sp>
    </p:spTree>
    <p:extLst>
      <p:ext uri="{BB962C8B-B14F-4D97-AF65-F5344CB8AC3E}">
        <p14:creationId xmlns:p14="http://schemas.microsoft.com/office/powerpoint/2010/main" val="196884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755576" y="6356349"/>
            <a:ext cx="5431482" cy="365125"/>
          </a:xfrm>
        </p:spPr>
        <p:txBody>
          <a:bodyPr/>
          <a:lstStyle/>
          <a:p>
            <a:endParaRPr lang="en-GB" dirty="0"/>
          </a:p>
        </p:txBody>
      </p:sp>
      <p:sp>
        <p:nvSpPr>
          <p:cNvPr id="4" name="Slide Number Placeholder 3"/>
          <p:cNvSpPr>
            <a:spLocks noGrp="1"/>
          </p:cNvSpPr>
          <p:nvPr>
            <p:ph type="sldNum" sz="quarter" idx="12"/>
          </p:nvPr>
        </p:nvSpPr>
        <p:spPr/>
        <p:txBody>
          <a:bodyPr/>
          <a:lstStyle/>
          <a:p>
            <a:fld id="{55A9890D-6657-4725-9586-DF18C753392D}" type="slidenum">
              <a:rPr lang="en-GB" smtClean="0"/>
              <a:t>‹#›</a:t>
            </a:fld>
            <a:endParaRPr lang="en-GB"/>
          </a:p>
        </p:txBody>
      </p:sp>
    </p:spTree>
    <p:extLst>
      <p:ext uri="{BB962C8B-B14F-4D97-AF65-F5344CB8AC3E}">
        <p14:creationId xmlns:p14="http://schemas.microsoft.com/office/powerpoint/2010/main" val="598717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1412776"/>
            <a:ext cx="4629150" cy="44482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646097" y="6356879"/>
            <a:ext cx="5431482" cy="365125"/>
          </a:xfrm>
        </p:spPr>
        <p:txBody>
          <a:bodyPr/>
          <a:lstStyle/>
          <a:p>
            <a:endParaRPr lang="en-GB"/>
          </a:p>
        </p:txBody>
      </p:sp>
      <p:sp>
        <p:nvSpPr>
          <p:cNvPr id="7" name="Slide Number Placeholder 6"/>
          <p:cNvSpPr>
            <a:spLocks noGrp="1"/>
          </p:cNvSpPr>
          <p:nvPr>
            <p:ph type="sldNum" sz="quarter" idx="12"/>
          </p:nvPr>
        </p:nvSpPr>
        <p:spPr/>
        <p:txBody>
          <a:bodyPr/>
          <a:lstStyle/>
          <a:p>
            <a:fld id="{55A9890D-6657-4725-9586-DF18C753392D}" type="slidenum">
              <a:rPr lang="en-GB" smtClean="0"/>
              <a:t>‹#›</a:t>
            </a:fld>
            <a:endParaRPr lang="en-GB"/>
          </a:p>
        </p:txBody>
      </p:sp>
    </p:spTree>
    <p:extLst>
      <p:ext uri="{BB962C8B-B14F-4D97-AF65-F5344CB8AC3E}">
        <p14:creationId xmlns:p14="http://schemas.microsoft.com/office/powerpoint/2010/main" val="716886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1556792"/>
            <a:ext cx="4629150" cy="43042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630238" y="6356349"/>
            <a:ext cx="5431482" cy="365125"/>
          </a:xfrm>
        </p:spPr>
        <p:txBody>
          <a:bodyPr/>
          <a:lstStyle/>
          <a:p>
            <a:endParaRPr lang="en-GB" dirty="0"/>
          </a:p>
        </p:txBody>
      </p:sp>
      <p:sp>
        <p:nvSpPr>
          <p:cNvPr id="7" name="Slide Number Placeholder 6"/>
          <p:cNvSpPr>
            <a:spLocks noGrp="1"/>
          </p:cNvSpPr>
          <p:nvPr>
            <p:ph type="sldNum" sz="quarter" idx="12"/>
          </p:nvPr>
        </p:nvSpPr>
        <p:spPr/>
        <p:txBody>
          <a:bodyPr/>
          <a:lstStyle/>
          <a:p>
            <a:fld id="{55A9890D-6657-4725-9586-DF18C753392D}" type="slidenum">
              <a:rPr lang="en-GB" smtClean="0"/>
              <a:t>‹#›</a:t>
            </a:fld>
            <a:endParaRPr lang="en-GB"/>
          </a:p>
        </p:txBody>
      </p:sp>
    </p:spTree>
    <p:extLst>
      <p:ext uri="{BB962C8B-B14F-4D97-AF65-F5344CB8AC3E}">
        <p14:creationId xmlns:p14="http://schemas.microsoft.com/office/powerpoint/2010/main" val="289274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31229"/>
            <a:ext cx="617559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83568" y="6356350"/>
            <a:ext cx="5431482" cy="365125"/>
          </a:xfrm>
          <a:prstGeom prst="rect">
            <a:avLst/>
          </a:prstGeom>
        </p:spPr>
        <p:txBody>
          <a:bodyPr vert="horz" lIns="91440" tIns="45720" rIns="91440" bIns="45720" rtlCol="0" anchor="ctr"/>
          <a:lstStyle>
            <a:lvl1pPr algn="l">
              <a:defRPr sz="1200">
                <a:solidFill>
                  <a:srgbClr val="993366"/>
                </a:solidFill>
                <a:latin typeface="Book Antiqua" panose="02040602050305030304" pitchFamily="18" charset="0"/>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rgbClr val="993366"/>
                </a:solidFill>
                <a:latin typeface="Book Antiqua" panose="02040602050305030304" pitchFamily="18" charset="0"/>
              </a:defRPr>
            </a:lvl1pPr>
          </a:lstStyle>
          <a:p>
            <a:fld id="{55A9890D-6657-4725-9586-DF18C753392D}" type="slidenum">
              <a:rPr lang="en-GB" smtClean="0"/>
              <a:pPr/>
              <a:t>‹#›</a:t>
            </a:fld>
            <a:endParaRPr lang="en-GB"/>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48264" y="188640"/>
            <a:ext cx="1930050" cy="1155030"/>
          </a:xfrm>
          <a:prstGeom prst="rect">
            <a:avLst/>
          </a:prstGeom>
        </p:spPr>
      </p:pic>
    </p:spTree>
    <p:extLst>
      <p:ext uri="{BB962C8B-B14F-4D97-AF65-F5344CB8AC3E}">
        <p14:creationId xmlns:p14="http://schemas.microsoft.com/office/powerpoint/2010/main" val="78551003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b="0" kern="1200" dirty="0" smtClean="0">
          <a:solidFill>
            <a:srgbClr val="993366"/>
          </a:solidFill>
          <a:latin typeface="Book Antiqua" panose="02040602050305030304" pitchFamily="18" charset="0"/>
          <a:ea typeface="+mj-ea"/>
          <a:cs typeface="+mj-cs"/>
        </a:defRPr>
      </a:lvl1pPr>
      <a:lvl2pPr marL="685800" indent="-228600" algn="l" defTabSz="914400" rtl="0" eaLnBrk="1" latinLnBrk="0" hangingPunct="1">
        <a:lnSpc>
          <a:spcPct val="90000"/>
        </a:lnSpc>
        <a:spcBef>
          <a:spcPts val="500"/>
        </a:spcBef>
        <a:buFont typeface="Wingdings" panose="05000000000000000000" pitchFamily="2" charset="2"/>
        <a:buChar char="Ø"/>
        <a:defRPr lang="en-US" sz="2400" b="0" kern="1200" dirty="0" smtClean="0">
          <a:solidFill>
            <a:srgbClr val="993366"/>
          </a:solidFill>
          <a:latin typeface="Book Antiqua" panose="02040602050305030304" pitchFamily="18" charset="0"/>
          <a:ea typeface="+mj-ea"/>
          <a:cs typeface="+mj-cs"/>
        </a:defRPr>
      </a:lvl2pPr>
      <a:lvl3pPr marL="1143000" indent="-228600" algn="l" defTabSz="914400" rtl="0" eaLnBrk="1" latinLnBrk="0" hangingPunct="1">
        <a:lnSpc>
          <a:spcPct val="90000"/>
        </a:lnSpc>
        <a:spcBef>
          <a:spcPts val="500"/>
        </a:spcBef>
        <a:buFont typeface="Courier New" panose="02070309020205020404" pitchFamily="49" charset="0"/>
        <a:buChar char="o"/>
        <a:defRPr lang="en-US" sz="2400" b="0" kern="1200" dirty="0" smtClean="0">
          <a:solidFill>
            <a:srgbClr val="993366"/>
          </a:solidFill>
          <a:latin typeface="Book Antiqua" panose="02040602050305030304" pitchFamily="18" charset="0"/>
          <a:ea typeface="+mj-ea"/>
          <a:cs typeface="+mj-cs"/>
        </a:defRPr>
      </a:lvl3pPr>
      <a:lvl4pPr marL="1600200" indent="-228600" algn="l" defTabSz="914400" rtl="0" eaLnBrk="1" latinLnBrk="0" hangingPunct="1">
        <a:lnSpc>
          <a:spcPct val="90000"/>
        </a:lnSpc>
        <a:spcBef>
          <a:spcPts val="500"/>
        </a:spcBef>
        <a:buFont typeface="Wingdings" panose="05000000000000000000" pitchFamily="2" charset="2"/>
        <a:buChar char="§"/>
        <a:defRPr lang="en-US" sz="2800" b="0" kern="1200" dirty="0" smtClean="0">
          <a:solidFill>
            <a:srgbClr val="993366"/>
          </a:solidFill>
          <a:latin typeface="Book Antiqua" panose="02040602050305030304" pitchFamily="18" charset="0"/>
          <a:ea typeface="+mj-ea"/>
          <a:cs typeface="+mj-cs"/>
        </a:defRPr>
      </a:lvl4pPr>
      <a:lvl5pPr marL="2057400" indent="-228600" algn="l" defTabSz="914400" rtl="0" eaLnBrk="1" latinLnBrk="0" hangingPunct="1">
        <a:lnSpc>
          <a:spcPct val="90000"/>
        </a:lnSpc>
        <a:spcBef>
          <a:spcPts val="500"/>
        </a:spcBef>
        <a:buFont typeface="Wingdings" panose="05000000000000000000" pitchFamily="2" charset="2"/>
        <a:buChar char="v"/>
        <a:defRPr lang="en-GB" sz="2800" b="0" kern="1200" dirty="0" smtClean="0">
          <a:solidFill>
            <a:srgbClr val="993366"/>
          </a:solidFill>
          <a:latin typeface="Book Antiqua" panose="02040602050305030304" pitchFamily="18" charset="0"/>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470" r="1" b="4657"/>
          <a:stretch/>
        </p:blipFill>
        <p:spPr>
          <a:xfrm>
            <a:off x="-108520" y="1"/>
            <a:ext cx="9252520" cy="6957392"/>
          </a:xfrm>
          <a:prstGeom prst="rect">
            <a:avLst/>
          </a:prstGeom>
        </p:spPr>
      </p:pic>
      <p:sp>
        <p:nvSpPr>
          <p:cNvPr id="4098" name="Text Box 4"/>
          <p:cNvSpPr txBox="1">
            <a:spLocks noChangeArrowheads="1"/>
          </p:cNvSpPr>
          <p:nvPr/>
        </p:nvSpPr>
        <p:spPr bwMode="auto">
          <a:xfrm>
            <a:off x="152612" y="4725144"/>
            <a:ext cx="7920038" cy="168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defPPr>
              <a:defRPr lang="en-US"/>
            </a:defPPr>
            <a:lvl1pPr eaLnBrk="0" fontAlgn="base" hangingPunct="0">
              <a:lnSpc>
                <a:spcPct val="70000"/>
              </a:lnSpc>
              <a:spcBef>
                <a:spcPct val="50000"/>
              </a:spcBef>
              <a:spcAft>
                <a:spcPct val="0"/>
              </a:spcAft>
              <a:buClrTx/>
              <a:buSzTx/>
              <a:buFontTx/>
              <a:buNone/>
              <a:defRPr kumimoji="1" sz="2400" b="1">
                <a:solidFill>
                  <a:schemeClr val="tx2"/>
                </a:solidFill>
                <a:latin typeface="Book Antiqua" panose="02040602050305030304" pitchFamily="18" charset="0"/>
              </a:defRPr>
            </a:lvl1pPr>
            <a:lvl2pPr marL="742950" indent="-285750" eaLnBrk="0" fontAlgn="base" hangingPunct="0">
              <a:spcBef>
                <a:spcPct val="20000"/>
              </a:spcBef>
              <a:spcAft>
                <a:spcPct val="0"/>
              </a:spcAft>
              <a:buClr>
                <a:schemeClr val="tx2"/>
              </a:buClr>
              <a:buSzPct val="75000"/>
              <a:buChar char="•"/>
              <a:defRPr kumimoji="1" sz="2600" b="1">
                <a:latin typeface="Book Antiqua" panose="02040602050305030304" pitchFamily="18" charset="0"/>
              </a:defRPr>
            </a:lvl2pPr>
            <a:lvl3pPr marL="1143000" indent="-228600" eaLnBrk="0" fontAlgn="base" hangingPunct="0">
              <a:spcBef>
                <a:spcPct val="20000"/>
              </a:spcBef>
              <a:spcAft>
                <a:spcPct val="0"/>
              </a:spcAft>
              <a:buClr>
                <a:schemeClr val="hlink"/>
              </a:buClr>
              <a:buSzPct val="75000"/>
              <a:buChar char="•"/>
              <a:defRPr kumimoji="1" sz="2400" b="1">
                <a:latin typeface="Book Antiqua" panose="02040602050305030304" pitchFamily="18" charset="0"/>
              </a:defRPr>
            </a:lvl3pPr>
            <a:lvl4pPr marL="1600200" indent="-228600" eaLnBrk="0" fontAlgn="base" hangingPunct="0">
              <a:spcBef>
                <a:spcPct val="20000"/>
              </a:spcBef>
              <a:spcAft>
                <a:spcPct val="0"/>
              </a:spcAft>
              <a:buClr>
                <a:schemeClr val="tx2"/>
              </a:buClr>
              <a:buSzPct val="100000"/>
              <a:buChar char="•"/>
              <a:defRPr kumimoji="1" sz="2000" b="1">
                <a:latin typeface="Book Antiqua" panose="02040602050305030304" pitchFamily="18" charset="0"/>
              </a:defRPr>
            </a:lvl4pPr>
            <a:lvl5pPr marL="2057400" indent="-228600" eaLnBrk="0" fontAlgn="base" hangingPunct="0">
              <a:spcBef>
                <a:spcPct val="20000"/>
              </a:spcBef>
              <a:spcAft>
                <a:spcPct val="0"/>
              </a:spcAft>
              <a:buClr>
                <a:schemeClr val="hlink"/>
              </a:buClr>
              <a:buSzPct val="75000"/>
              <a:buChar char="•"/>
              <a:defRPr kumimoji="1" sz="2000" b="1">
                <a:latin typeface="Book Antiqua" panose="02040602050305030304" pitchFamily="18" charset="0"/>
              </a:defRPr>
            </a:lvl5pPr>
            <a:lvl6pPr marL="2514600" indent="-228600" eaLnBrk="0" fontAlgn="base" hangingPunct="0">
              <a:spcBef>
                <a:spcPct val="20000"/>
              </a:spcBef>
              <a:spcAft>
                <a:spcPct val="0"/>
              </a:spcAft>
              <a:buClr>
                <a:schemeClr val="hlink"/>
              </a:buClr>
              <a:buSzPct val="75000"/>
              <a:buChar char="•"/>
              <a:defRPr kumimoji="1" sz="2000" b="1">
                <a:latin typeface="Book Antiqua" panose="02040602050305030304" pitchFamily="18" charset="0"/>
              </a:defRPr>
            </a:lvl6pPr>
            <a:lvl7pPr marL="2971800" indent="-228600" eaLnBrk="0" fontAlgn="base" hangingPunct="0">
              <a:spcBef>
                <a:spcPct val="20000"/>
              </a:spcBef>
              <a:spcAft>
                <a:spcPct val="0"/>
              </a:spcAft>
              <a:buClr>
                <a:schemeClr val="hlink"/>
              </a:buClr>
              <a:buSzPct val="75000"/>
              <a:buChar char="•"/>
              <a:defRPr kumimoji="1" sz="2000" b="1">
                <a:latin typeface="Book Antiqua" panose="02040602050305030304" pitchFamily="18" charset="0"/>
              </a:defRPr>
            </a:lvl7pPr>
            <a:lvl8pPr marL="3429000" indent="-228600" eaLnBrk="0" fontAlgn="base" hangingPunct="0">
              <a:spcBef>
                <a:spcPct val="20000"/>
              </a:spcBef>
              <a:spcAft>
                <a:spcPct val="0"/>
              </a:spcAft>
              <a:buClr>
                <a:schemeClr val="hlink"/>
              </a:buClr>
              <a:buSzPct val="75000"/>
              <a:buChar char="•"/>
              <a:defRPr kumimoji="1" sz="2000" b="1">
                <a:latin typeface="Book Antiqua" panose="02040602050305030304" pitchFamily="18" charset="0"/>
              </a:defRPr>
            </a:lvl8pPr>
            <a:lvl9pPr marL="3886200" indent="-228600" eaLnBrk="0" fontAlgn="base" hangingPunct="0">
              <a:spcBef>
                <a:spcPct val="20000"/>
              </a:spcBef>
              <a:spcAft>
                <a:spcPct val="0"/>
              </a:spcAft>
              <a:buClr>
                <a:schemeClr val="hlink"/>
              </a:buClr>
              <a:buSzPct val="75000"/>
              <a:buChar char="•"/>
              <a:defRPr kumimoji="1" sz="2000" b="1">
                <a:latin typeface="Book Antiqua" panose="02040602050305030304" pitchFamily="18" charset="0"/>
              </a:defRPr>
            </a:lvl9pPr>
          </a:lstStyle>
          <a:p>
            <a:r>
              <a:rPr lang="en-US" altLang="en-US" dirty="0">
                <a:solidFill>
                  <a:schemeClr val="bg1"/>
                </a:solidFill>
              </a:rPr>
              <a:t>Hayley James</a:t>
            </a:r>
          </a:p>
          <a:p>
            <a:r>
              <a:rPr lang="en-US" altLang="en-US" dirty="0" smtClean="0">
                <a:solidFill>
                  <a:schemeClr val="bg1"/>
                </a:solidFill>
              </a:rPr>
              <a:t>Pensions </a:t>
            </a:r>
            <a:r>
              <a:rPr lang="en-US" altLang="en-US" dirty="0">
                <a:solidFill>
                  <a:schemeClr val="bg1"/>
                </a:solidFill>
              </a:rPr>
              <a:t>Policy Institute</a:t>
            </a:r>
          </a:p>
          <a:p>
            <a:r>
              <a:rPr lang="en-GB" altLang="en-US" dirty="0">
                <a:solidFill>
                  <a:schemeClr val="bg1"/>
                </a:solidFill>
              </a:rPr>
              <a:t>3</a:t>
            </a:r>
            <a:r>
              <a:rPr lang="en-GB" altLang="en-US" baseline="30000" dirty="0">
                <a:solidFill>
                  <a:schemeClr val="bg1"/>
                </a:solidFill>
              </a:rPr>
              <a:t>rd</a:t>
            </a:r>
            <a:r>
              <a:rPr lang="en-GB" altLang="en-US" dirty="0">
                <a:solidFill>
                  <a:schemeClr val="bg1"/>
                </a:solidFill>
              </a:rPr>
              <a:t> May 2018</a:t>
            </a:r>
          </a:p>
          <a:p>
            <a:r>
              <a:rPr lang="en-US" altLang="en-US" u="sng" dirty="0" smtClean="0">
                <a:solidFill>
                  <a:schemeClr val="bg1"/>
                </a:solidFill>
              </a:rPr>
              <a:t>www.pensionspolicyinstitute.org.uk</a:t>
            </a:r>
            <a:endParaRPr lang="en-US" altLang="en-US" u="sng" dirty="0">
              <a:solidFill>
                <a:schemeClr val="bg1"/>
              </a:solidFill>
            </a:endParaRPr>
          </a:p>
        </p:txBody>
      </p:sp>
      <p:sp>
        <p:nvSpPr>
          <p:cNvPr id="4099" name="Rectangle 5"/>
          <p:cNvSpPr>
            <a:spLocks noChangeArrowheads="1"/>
          </p:cNvSpPr>
          <p:nvPr/>
        </p:nvSpPr>
        <p:spPr bwMode="auto">
          <a:xfrm>
            <a:off x="0" y="0"/>
            <a:ext cx="7010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lr>
                <a:schemeClr val="hlink"/>
              </a:buClr>
              <a:buSzPct val="75000"/>
              <a:buChar char="•"/>
              <a:defRPr kumimoji="1" sz="2800">
                <a:solidFill>
                  <a:schemeClr val="tx1"/>
                </a:solidFill>
                <a:latin typeface="Book Antiqua" panose="02040602050305030304" pitchFamily="18" charset="0"/>
              </a:defRPr>
            </a:lvl1pPr>
            <a:lvl2pPr marL="742950" indent="-285750" eaLnBrk="0" hangingPunct="0">
              <a:spcBef>
                <a:spcPct val="20000"/>
              </a:spcBef>
              <a:buClr>
                <a:schemeClr val="tx2"/>
              </a:buClr>
              <a:buSzPct val="75000"/>
              <a:buChar char="•"/>
              <a:defRPr kumimoji="1" sz="2600">
                <a:solidFill>
                  <a:schemeClr val="tx1"/>
                </a:solidFill>
                <a:latin typeface="Book Antiqua" panose="02040602050305030304" pitchFamily="18" charset="0"/>
              </a:defRPr>
            </a:lvl2pPr>
            <a:lvl3pPr marL="1143000" indent="-228600" eaLnBrk="0" hangingPunct="0">
              <a:spcBef>
                <a:spcPct val="20000"/>
              </a:spcBef>
              <a:buClr>
                <a:schemeClr val="hlink"/>
              </a:buClr>
              <a:buSzPct val="75000"/>
              <a:buChar char="•"/>
              <a:defRPr kumimoji="1" sz="2400">
                <a:solidFill>
                  <a:schemeClr val="tx1"/>
                </a:solidFill>
                <a:latin typeface="Book Antiqua" panose="02040602050305030304" pitchFamily="18" charset="0"/>
              </a:defRPr>
            </a:lvl3pPr>
            <a:lvl4pPr marL="1600200" indent="-228600" eaLnBrk="0" hangingPunct="0">
              <a:spcBef>
                <a:spcPct val="20000"/>
              </a:spcBef>
              <a:buClr>
                <a:schemeClr val="tx2"/>
              </a:buClr>
              <a:buSzPct val="100000"/>
              <a:buChar char="•"/>
              <a:defRPr kumimoji="1" sz="2000">
                <a:solidFill>
                  <a:schemeClr val="tx1"/>
                </a:solidFill>
                <a:latin typeface="Book Antiqua" panose="02040602050305030304" pitchFamily="18" charset="0"/>
              </a:defRPr>
            </a:lvl4pPr>
            <a:lvl5pPr marL="2057400" indent="-228600" eaLnBrk="0" hangingPunct="0">
              <a:spcBef>
                <a:spcPct val="20000"/>
              </a:spcBef>
              <a:buClr>
                <a:schemeClr val="hlink"/>
              </a:buClr>
              <a:buSzPct val="75000"/>
              <a:buChar char="•"/>
              <a:defRPr kumimoji="1"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9pPr>
          </a:lstStyle>
          <a:p>
            <a:pPr fontAlgn="base">
              <a:spcBef>
                <a:spcPct val="0"/>
              </a:spcBef>
              <a:spcAft>
                <a:spcPct val="0"/>
              </a:spcAft>
              <a:buClrTx/>
              <a:buSzTx/>
              <a:buNone/>
            </a:pPr>
            <a:r>
              <a:rPr lang="en-US" altLang="en-US" sz="3600" b="1" dirty="0">
                <a:solidFill>
                  <a:schemeClr val="bg1"/>
                </a:solidFill>
              </a:rPr>
              <a:t>What limits workplace pension saving amongst threshold adults (aged 25-39 years)?</a:t>
            </a:r>
          </a:p>
        </p:txBody>
      </p:sp>
    </p:spTree>
    <p:extLst>
      <p:ext uri="{BB962C8B-B14F-4D97-AF65-F5344CB8AC3E}">
        <p14:creationId xmlns:p14="http://schemas.microsoft.com/office/powerpoint/2010/main" val="795244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5588" y="315913"/>
            <a:ext cx="6475412" cy="1143000"/>
          </a:xfrm>
        </p:spPr>
        <p:txBody>
          <a:bodyPr>
            <a:normAutofit/>
          </a:bodyPr>
          <a:lstStyle/>
          <a:p>
            <a:pPr algn="l" fontAlgn="base">
              <a:lnSpc>
                <a:spcPct val="70000"/>
              </a:lnSpc>
              <a:spcAft>
                <a:spcPct val="0"/>
              </a:spcAft>
            </a:pPr>
            <a:r>
              <a:rPr kumimoji="1" lang="en-GB" altLang="en-US" dirty="0">
                <a:solidFill>
                  <a:srgbClr val="453F78"/>
                </a:solidFill>
              </a:rPr>
              <a:t>Research on pension decisions</a:t>
            </a:r>
            <a:endParaRPr kumimoji="1" lang="en-GB" altLang="en-US" b="1" dirty="0">
              <a:solidFill>
                <a:srgbClr val="453F78"/>
              </a:solidFill>
            </a:endParaRPr>
          </a:p>
        </p:txBody>
      </p:sp>
      <p:sp>
        <p:nvSpPr>
          <p:cNvPr id="6147" name="Content Placeholder 2"/>
          <p:cNvSpPr>
            <a:spLocks noGrp="1"/>
          </p:cNvSpPr>
          <p:nvPr>
            <p:ph idx="1"/>
          </p:nvPr>
        </p:nvSpPr>
        <p:spPr>
          <a:xfrm>
            <a:off x="237963" y="1844824"/>
            <a:ext cx="8669337" cy="5217283"/>
          </a:xfrm>
        </p:spPr>
        <p:txBody>
          <a:bodyPr>
            <a:normAutofit/>
          </a:bodyPr>
          <a:lstStyle/>
          <a:p>
            <a:pPr algn="just" eaLnBrk="1" hangingPunct="1">
              <a:buClr>
                <a:srgbClr val="993366"/>
              </a:buClr>
            </a:pPr>
            <a:r>
              <a:rPr lang="en-GB" altLang="en-US" dirty="0" smtClean="0"/>
              <a:t>PhD project sponsored by the Pensions Policy Institute and the Economic and Social Research Council</a:t>
            </a:r>
          </a:p>
          <a:p>
            <a:pPr algn="just" eaLnBrk="1" hangingPunct="1">
              <a:buClr>
                <a:srgbClr val="993366"/>
              </a:buClr>
            </a:pPr>
            <a:r>
              <a:rPr lang="en-GB" altLang="en-US" dirty="0" smtClean="0"/>
              <a:t>Qualitative </a:t>
            </a:r>
            <a:r>
              <a:rPr lang="en-GB" altLang="en-US" dirty="0"/>
              <a:t>research considering individual pension decision-making following automatic enrolment</a:t>
            </a:r>
          </a:p>
          <a:p>
            <a:pPr algn="just" eaLnBrk="1" hangingPunct="1">
              <a:buClr>
                <a:srgbClr val="993366"/>
              </a:buClr>
            </a:pPr>
            <a:r>
              <a:rPr lang="en-GB" altLang="en-US" dirty="0"/>
              <a:t>Interviews with employees of three case-study organisations aged 25 - 45 years old</a:t>
            </a:r>
          </a:p>
          <a:p>
            <a:pPr algn="just" eaLnBrk="1" hangingPunct="1">
              <a:buClr>
                <a:srgbClr val="993366"/>
              </a:buClr>
            </a:pPr>
            <a:r>
              <a:rPr lang="en-GB" altLang="en-US" dirty="0"/>
              <a:t>Emphasis on the participants’ own understanding of their pension decision</a:t>
            </a:r>
          </a:p>
          <a:p>
            <a:pPr lvl="1" algn="just"/>
            <a:endParaRPr lang="en-GB" altLang="en-US" sz="2000" dirty="0"/>
          </a:p>
        </p:txBody>
      </p:sp>
    </p:spTree>
    <p:extLst>
      <p:ext uri="{BB962C8B-B14F-4D97-AF65-F5344CB8AC3E}">
        <p14:creationId xmlns:p14="http://schemas.microsoft.com/office/powerpoint/2010/main" val="3555416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04800" y="1828800"/>
            <a:ext cx="83820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hlink"/>
              </a:buClr>
              <a:buSzPct val="75000"/>
              <a:buChar char="•"/>
              <a:defRPr kumimoji="1" sz="2800">
                <a:solidFill>
                  <a:schemeClr val="tx1"/>
                </a:solidFill>
                <a:latin typeface="Book Antiqua" panose="02040602050305030304" pitchFamily="18" charset="0"/>
              </a:defRPr>
            </a:lvl1pPr>
            <a:lvl2pPr marL="742950" indent="-285750" eaLnBrk="0" hangingPunct="0">
              <a:spcBef>
                <a:spcPct val="20000"/>
              </a:spcBef>
              <a:buClr>
                <a:schemeClr val="tx2"/>
              </a:buClr>
              <a:buSzPct val="75000"/>
              <a:buChar char="•"/>
              <a:defRPr kumimoji="1" sz="2600">
                <a:solidFill>
                  <a:schemeClr val="tx1"/>
                </a:solidFill>
                <a:latin typeface="Book Antiqua" panose="02040602050305030304" pitchFamily="18" charset="0"/>
              </a:defRPr>
            </a:lvl2pPr>
            <a:lvl3pPr marL="1143000" indent="-228600" eaLnBrk="0" hangingPunct="0">
              <a:spcBef>
                <a:spcPct val="20000"/>
              </a:spcBef>
              <a:buClr>
                <a:schemeClr val="hlink"/>
              </a:buClr>
              <a:buSzPct val="75000"/>
              <a:buChar char="•"/>
              <a:defRPr kumimoji="1" sz="2400">
                <a:solidFill>
                  <a:schemeClr val="tx1"/>
                </a:solidFill>
                <a:latin typeface="Book Antiqua" panose="02040602050305030304" pitchFamily="18" charset="0"/>
              </a:defRPr>
            </a:lvl3pPr>
            <a:lvl4pPr marL="1600200" indent="-228600" eaLnBrk="0" hangingPunct="0">
              <a:spcBef>
                <a:spcPct val="20000"/>
              </a:spcBef>
              <a:buClr>
                <a:schemeClr val="tx2"/>
              </a:buClr>
              <a:buSzPct val="100000"/>
              <a:buChar char="•"/>
              <a:defRPr kumimoji="1" sz="2000">
                <a:solidFill>
                  <a:schemeClr val="tx1"/>
                </a:solidFill>
                <a:latin typeface="Book Antiqua" panose="02040602050305030304" pitchFamily="18" charset="0"/>
              </a:defRPr>
            </a:lvl4pPr>
            <a:lvl5pPr marL="2057400" indent="-228600" eaLnBrk="0" hangingPunct="0">
              <a:spcBef>
                <a:spcPct val="20000"/>
              </a:spcBef>
              <a:buClr>
                <a:schemeClr val="hlink"/>
              </a:buClr>
              <a:buSzPct val="75000"/>
              <a:buChar char="•"/>
              <a:defRPr kumimoji="1"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9pPr>
          </a:lstStyle>
          <a:p>
            <a:pPr>
              <a:lnSpc>
                <a:spcPct val="70000"/>
              </a:lnSpc>
              <a:spcBef>
                <a:spcPct val="50000"/>
              </a:spcBef>
              <a:buClrTx/>
              <a:buSzTx/>
              <a:buFontTx/>
              <a:buNone/>
            </a:pPr>
            <a:endParaRPr lang="en-US" altLang="en-US" sz="4800">
              <a:solidFill>
                <a:schemeClr val="tx2"/>
              </a:solidFill>
              <a:latin typeface="Arial Narrow" panose="020B0606020202030204" pitchFamily="34" charset="0"/>
            </a:endParaRPr>
          </a:p>
        </p:txBody>
      </p:sp>
      <p:sp>
        <p:nvSpPr>
          <p:cNvPr id="3075" name="Text Box 3"/>
          <p:cNvSpPr txBox="1">
            <a:spLocks noChangeArrowheads="1"/>
          </p:cNvSpPr>
          <p:nvPr/>
        </p:nvSpPr>
        <p:spPr bwMode="auto">
          <a:xfrm>
            <a:off x="457200" y="1916832"/>
            <a:ext cx="8229600" cy="36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2575" indent="-282575" eaLnBrk="0" hangingPunct="0">
              <a:defRPr kumimoji="1" sz="4800" b="1">
                <a:solidFill>
                  <a:schemeClr val="tx2"/>
                </a:solidFill>
                <a:latin typeface="Arial Narrow" pitchFamily="34" charset="0"/>
              </a:defRPr>
            </a:lvl1pPr>
            <a:lvl2pPr marL="742950" indent="-285750" eaLnBrk="0" hangingPunct="0">
              <a:defRPr kumimoji="1" sz="4800" b="1">
                <a:solidFill>
                  <a:schemeClr val="tx2"/>
                </a:solidFill>
                <a:latin typeface="Arial Narrow" pitchFamily="34" charset="0"/>
              </a:defRPr>
            </a:lvl2pPr>
            <a:lvl3pPr marL="1143000" indent="-228600" eaLnBrk="0" hangingPunct="0">
              <a:defRPr kumimoji="1" sz="4800" b="1">
                <a:solidFill>
                  <a:schemeClr val="tx2"/>
                </a:solidFill>
                <a:latin typeface="Arial Narrow" pitchFamily="34" charset="0"/>
              </a:defRPr>
            </a:lvl3pPr>
            <a:lvl4pPr marL="1600200" indent="-228600" eaLnBrk="0" hangingPunct="0">
              <a:defRPr kumimoji="1" sz="4800" b="1">
                <a:solidFill>
                  <a:schemeClr val="tx2"/>
                </a:solidFill>
                <a:latin typeface="Arial Narrow" pitchFamily="34" charset="0"/>
              </a:defRPr>
            </a:lvl4pPr>
            <a:lvl5pPr marL="2057400" indent="-228600" eaLnBrk="0" hangingPunct="0">
              <a:defRPr kumimoji="1" sz="4800" b="1">
                <a:solidFill>
                  <a:schemeClr val="tx2"/>
                </a:solidFill>
                <a:latin typeface="Arial Narrow" pitchFamily="34" charset="0"/>
              </a:defRPr>
            </a:lvl5pPr>
            <a:lvl6pPr marL="2514600" indent="-228600" eaLnBrk="0" fontAlgn="base" hangingPunct="0">
              <a:spcBef>
                <a:spcPct val="0"/>
              </a:spcBef>
              <a:spcAft>
                <a:spcPct val="0"/>
              </a:spcAft>
              <a:defRPr kumimoji="1" sz="4800" b="1">
                <a:solidFill>
                  <a:schemeClr val="tx2"/>
                </a:solidFill>
                <a:latin typeface="Arial Narrow" pitchFamily="34" charset="0"/>
              </a:defRPr>
            </a:lvl6pPr>
            <a:lvl7pPr marL="2971800" indent="-228600" eaLnBrk="0" fontAlgn="base" hangingPunct="0">
              <a:spcBef>
                <a:spcPct val="0"/>
              </a:spcBef>
              <a:spcAft>
                <a:spcPct val="0"/>
              </a:spcAft>
              <a:defRPr kumimoji="1" sz="4800" b="1">
                <a:solidFill>
                  <a:schemeClr val="tx2"/>
                </a:solidFill>
                <a:latin typeface="Arial Narrow" pitchFamily="34" charset="0"/>
              </a:defRPr>
            </a:lvl7pPr>
            <a:lvl8pPr marL="3429000" indent="-228600" eaLnBrk="0" fontAlgn="base" hangingPunct="0">
              <a:spcBef>
                <a:spcPct val="0"/>
              </a:spcBef>
              <a:spcAft>
                <a:spcPct val="0"/>
              </a:spcAft>
              <a:defRPr kumimoji="1" sz="4800" b="1">
                <a:solidFill>
                  <a:schemeClr val="tx2"/>
                </a:solidFill>
                <a:latin typeface="Arial Narrow" pitchFamily="34" charset="0"/>
              </a:defRPr>
            </a:lvl8pPr>
            <a:lvl9pPr marL="3886200" indent="-228600" eaLnBrk="0" fontAlgn="base" hangingPunct="0">
              <a:spcBef>
                <a:spcPct val="0"/>
              </a:spcBef>
              <a:spcAft>
                <a:spcPct val="0"/>
              </a:spcAft>
              <a:defRPr kumimoji="1" sz="4800" b="1">
                <a:solidFill>
                  <a:schemeClr val="tx2"/>
                </a:solidFill>
                <a:latin typeface="Arial Narrow" pitchFamily="34" charset="0"/>
              </a:defRPr>
            </a:lvl9pPr>
          </a:lstStyle>
          <a:p>
            <a:pPr fontAlgn="base">
              <a:lnSpc>
                <a:spcPct val="70000"/>
              </a:lnSpc>
              <a:spcBef>
                <a:spcPct val="50000"/>
              </a:spcBef>
              <a:spcAft>
                <a:spcPct val="0"/>
              </a:spcAft>
              <a:buClr>
                <a:srgbClr val="993366"/>
              </a:buClr>
              <a:buFontTx/>
              <a:buChar char="•"/>
              <a:defRPr/>
            </a:pPr>
            <a:r>
              <a:rPr lang="en-US" altLang="en-US" sz="4000" b="0" dirty="0">
                <a:solidFill>
                  <a:srgbClr val="993366"/>
                </a:solidFill>
                <a:latin typeface="Book Antiqua" pitchFamily="18" charset="0"/>
              </a:rPr>
              <a:t>Who are threshold adults?</a:t>
            </a:r>
          </a:p>
          <a:p>
            <a:pPr fontAlgn="base">
              <a:lnSpc>
                <a:spcPct val="70000"/>
              </a:lnSpc>
              <a:spcBef>
                <a:spcPct val="50000"/>
              </a:spcBef>
              <a:spcAft>
                <a:spcPct val="0"/>
              </a:spcAft>
              <a:buClr>
                <a:srgbClr val="993366"/>
              </a:buClr>
              <a:buFontTx/>
              <a:buChar char="•"/>
              <a:defRPr/>
            </a:pPr>
            <a:r>
              <a:rPr lang="en-US" altLang="en-US" sz="4000" b="0" dirty="0">
                <a:solidFill>
                  <a:srgbClr val="993366"/>
                </a:solidFill>
                <a:latin typeface="Book Antiqua" pitchFamily="18" charset="0"/>
              </a:rPr>
              <a:t>Workplace pension saving amongst threshold adults</a:t>
            </a:r>
          </a:p>
          <a:p>
            <a:pPr fontAlgn="base">
              <a:lnSpc>
                <a:spcPct val="70000"/>
              </a:lnSpc>
              <a:spcBef>
                <a:spcPct val="50000"/>
              </a:spcBef>
              <a:spcAft>
                <a:spcPct val="0"/>
              </a:spcAft>
              <a:buClr>
                <a:srgbClr val="993366"/>
              </a:buClr>
              <a:buFontTx/>
              <a:buChar char="•"/>
              <a:defRPr/>
            </a:pPr>
            <a:r>
              <a:rPr lang="en-US" altLang="en-US" sz="4000" b="0" dirty="0">
                <a:solidFill>
                  <a:srgbClr val="993366"/>
                </a:solidFill>
                <a:latin typeface="Book Antiqua" pitchFamily="18" charset="0"/>
              </a:rPr>
              <a:t>Research on pension decisions</a:t>
            </a:r>
          </a:p>
          <a:p>
            <a:pPr fontAlgn="base">
              <a:lnSpc>
                <a:spcPct val="70000"/>
              </a:lnSpc>
              <a:spcBef>
                <a:spcPct val="50000"/>
              </a:spcBef>
              <a:spcAft>
                <a:spcPct val="0"/>
              </a:spcAft>
              <a:buClr>
                <a:srgbClr val="993366"/>
              </a:buClr>
              <a:buFontTx/>
              <a:buChar char="•"/>
              <a:defRPr/>
            </a:pPr>
            <a:r>
              <a:rPr lang="en-US" altLang="en-US" sz="4000" b="0" dirty="0">
                <a:solidFill>
                  <a:srgbClr val="993366"/>
                </a:solidFill>
                <a:latin typeface="Book Antiqua" pitchFamily="18" charset="0"/>
              </a:rPr>
              <a:t>The role of financial and social establishment</a:t>
            </a:r>
            <a:endParaRPr lang="en-US" altLang="en-US" sz="4000" b="0" dirty="0">
              <a:latin typeface="Book Antiqua" pitchFamily="18" charset="0"/>
            </a:endParaRPr>
          </a:p>
        </p:txBody>
      </p:sp>
      <p:sp>
        <p:nvSpPr>
          <p:cNvPr id="5124" name="Rectangle 4"/>
          <p:cNvSpPr>
            <a:spLocks noChangeArrowheads="1"/>
          </p:cNvSpPr>
          <p:nvPr/>
        </p:nvSpPr>
        <p:spPr bwMode="auto">
          <a:xfrm>
            <a:off x="304800" y="379413"/>
            <a:ext cx="6571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lr>
                <a:schemeClr val="hlink"/>
              </a:buClr>
              <a:buSzPct val="75000"/>
              <a:buChar char="•"/>
              <a:defRPr kumimoji="1" sz="2800">
                <a:solidFill>
                  <a:schemeClr val="tx1"/>
                </a:solidFill>
                <a:latin typeface="Book Antiqua" panose="02040602050305030304" pitchFamily="18" charset="0"/>
              </a:defRPr>
            </a:lvl1pPr>
            <a:lvl2pPr marL="742950" indent="-285750" eaLnBrk="0" hangingPunct="0">
              <a:spcBef>
                <a:spcPct val="20000"/>
              </a:spcBef>
              <a:buClr>
                <a:schemeClr val="tx2"/>
              </a:buClr>
              <a:buSzPct val="75000"/>
              <a:buChar char="•"/>
              <a:defRPr kumimoji="1" sz="2600">
                <a:solidFill>
                  <a:schemeClr val="tx1"/>
                </a:solidFill>
                <a:latin typeface="Book Antiqua" panose="02040602050305030304" pitchFamily="18" charset="0"/>
              </a:defRPr>
            </a:lvl2pPr>
            <a:lvl3pPr marL="1143000" indent="-228600" eaLnBrk="0" hangingPunct="0">
              <a:spcBef>
                <a:spcPct val="20000"/>
              </a:spcBef>
              <a:buClr>
                <a:schemeClr val="hlink"/>
              </a:buClr>
              <a:buSzPct val="75000"/>
              <a:buChar char="•"/>
              <a:defRPr kumimoji="1" sz="2400">
                <a:solidFill>
                  <a:schemeClr val="tx1"/>
                </a:solidFill>
                <a:latin typeface="Book Antiqua" panose="02040602050305030304" pitchFamily="18" charset="0"/>
              </a:defRPr>
            </a:lvl3pPr>
            <a:lvl4pPr marL="1600200" indent="-228600" eaLnBrk="0" hangingPunct="0">
              <a:spcBef>
                <a:spcPct val="20000"/>
              </a:spcBef>
              <a:buClr>
                <a:schemeClr val="tx2"/>
              </a:buClr>
              <a:buSzPct val="100000"/>
              <a:buChar char="•"/>
              <a:defRPr kumimoji="1" sz="2000">
                <a:solidFill>
                  <a:schemeClr val="tx1"/>
                </a:solidFill>
                <a:latin typeface="Book Antiqua" panose="02040602050305030304" pitchFamily="18" charset="0"/>
              </a:defRPr>
            </a:lvl4pPr>
            <a:lvl5pPr marL="2057400" indent="-228600" eaLnBrk="0" hangingPunct="0">
              <a:spcBef>
                <a:spcPct val="20000"/>
              </a:spcBef>
              <a:buClr>
                <a:schemeClr val="hlink"/>
              </a:buClr>
              <a:buSzPct val="75000"/>
              <a:buChar char="•"/>
              <a:defRPr kumimoji="1"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9pPr>
          </a:lstStyle>
          <a:p>
            <a:pPr fontAlgn="base">
              <a:lnSpc>
                <a:spcPct val="70000"/>
              </a:lnSpc>
              <a:spcBef>
                <a:spcPct val="0"/>
              </a:spcBef>
              <a:spcAft>
                <a:spcPct val="0"/>
              </a:spcAft>
              <a:buClrTx/>
              <a:buSzTx/>
              <a:buNone/>
            </a:pPr>
            <a:r>
              <a:rPr lang="en-US" altLang="en-US" sz="4400" b="1" dirty="0">
                <a:solidFill>
                  <a:srgbClr val="453F78"/>
                </a:solidFill>
              </a:rPr>
              <a:t>What limits workplace pension saving amongst threshold adults?</a:t>
            </a:r>
            <a:endParaRPr lang="en-GB" altLang="en-US" sz="4400" b="1" dirty="0">
              <a:solidFill>
                <a:srgbClr val="453F78"/>
              </a:solidFill>
            </a:endParaRPr>
          </a:p>
        </p:txBody>
      </p:sp>
      <p:sp>
        <p:nvSpPr>
          <p:cNvPr id="2" name="TextBox 1"/>
          <p:cNvSpPr txBox="1"/>
          <p:nvPr/>
        </p:nvSpPr>
        <p:spPr>
          <a:xfrm>
            <a:off x="304800" y="4424362"/>
            <a:ext cx="8083624" cy="1164878"/>
          </a:xfrm>
          <a:prstGeom prst="rect">
            <a:avLst/>
          </a:prstGeom>
          <a:solidFill>
            <a:srgbClr val="E6B4CD">
              <a:alpha val="32000"/>
            </a:srgbClr>
          </a:solidFill>
        </p:spPr>
        <p:txBody>
          <a:bodyPr wrap="square" rtlCol="0">
            <a:noAutofit/>
          </a:bodyPr>
          <a:lstStyle/>
          <a:p>
            <a:endParaRPr lang="en-GB" dirty="0"/>
          </a:p>
        </p:txBody>
      </p:sp>
    </p:spTree>
    <p:extLst>
      <p:ext uri="{BB962C8B-B14F-4D97-AF65-F5344CB8AC3E}">
        <p14:creationId xmlns:p14="http://schemas.microsoft.com/office/powerpoint/2010/main" val="5792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5588" y="315913"/>
            <a:ext cx="6475412" cy="1143000"/>
          </a:xfrm>
        </p:spPr>
        <p:txBody>
          <a:bodyPr>
            <a:normAutofit fontScale="90000"/>
          </a:bodyPr>
          <a:lstStyle/>
          <a:p>
            <a:pPr algn="l" fontAlgn="base">
              <a:lnSpc>
                <a:spcPct val="70000"/>
              </a:lnSpc>
              <a:spcAft>
                <a:spcPct val="0"/>
              </a:spcAft>
            </a:pPr>
            <a:r>
              <a:rPr kumimoji="1" lang="en-GB" altLang="en-US" dirty="0">
                <a:solidFill>
                  <a:srgbClr val="453F78"/>
                </a:solidFill>
              </a:rPr>
              <a:t>The role of financial and social establishment</a:t>
            </a:r>
            <a:endParaRPr kumimoji="1" lang="en-GB" altLang="en-US" b="1" dirty="0">
              <a:solidFill>
                <a:srgbClr val="453F78"/>
              </a:solidFill>
            </a:endParaRPr>
          </a:p>
        </p:txBody>
      </p:sp>
      <p:sp>
        <p:nvSpPr>
          <p:cNvPr id="6147" name="Content Placeholder 2"/>
          <p:cNvSpPr>
            <a:spLocks noGrp="1"/>
          </p:cNvSpPr>
          <p:nvPr>
            <p:ph idx="1"/>
          </p:nvPr>
        </p:nvSpPr>
        <p:spPr>
          <a:xfrm>
            <a:off x="224513" y="1772816"/>
            <a:ext cx="8669337" cy="5217283"/>
          </a:xfrm>
        </p:spPr>
        <p:txBody>
          <a:bodyPr>
            <a:normAutofit/>
          </a:bodyPr>
          <a:lstStyle/>
          <a:p>
            <a:pPr algn="just" eaLnBrk="1" hangingPunct="1">
              <a:buClr>
                <a:srgbClr val="993366"/>
              </a:buClr>
            </a:pPr>
            <a:r>
              <a:rPr lang="en-GB" altLang="en-US" dirty="0"/>
              <a:t>Threshold adults may limit their pension participation due to a defensive focus on establishing themselves financially and socially before they feel ready to prepare for their long-term future</a:t>
            </a:r>
          </a:p>
          <a:p>
            <a:pPr algn="just" eaLnBrk="1" hangingPunct="1">
              <a:buClr>
                <a:srgbClr val="993366"/>
              </a:buClr>
            </a:pPr>
            <a:r>
              <a:rPr lang="en-GB" altLang="en-US" dirty="0"/>
              <a:t>They may contribute at minimum levels in the meantime, yet some decide not to contribute in order to prioritise establishment</a:t>
            </a:r>
          </a:p>
        </p:txBody>
      </p:sp>
    </p:spTree>
    <p:extLst>
      <p:ext uri="{BB962C8B-B14F-4D97-AF65-F5344CB8AC3E}">
        <p14:creationId xmlns:p14="http://schemas.microsoft.com/office/powerpoint/2010/main" val="911449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228" t="3310" r="12568" b="47045"/>
          <a:stretch/>
        </p:blipFill>
        <p:spPr>
          <a:xfrm>
            <a:off x="1763688" y="1417386"/>
            <a:ext cx="5976664" cy="5433330"/>
          </a:xfrm>
        </p:spPr>
      </p:pic>
      <p:sp>
        <p:nvSpPr>
          <p:cNvPr id="6" name="Title 1">
            <a:extLst>
              <a:ext uri="{FF2B5EF4-FFF2-40B4-BE49-F238E27FC236}">
                <a16:creationId xmlns="" xmlns:a16="http://schemas.microsoft.com/office/drawing/2014/main" id="{F9D327B6-F919-4F57-A38E-4FE8376DA5BE}"/>
              </a:ext>
            </a:extLst>
          </p:cNvPr>
          <p:cNvSpPr>
            <a:spLocks noGrp="1"/>
          </p:cNvSpPr>
          <p:nvPr>
            <p:ph type="title"/>
          </p:nvPr>
        </p:nvSpPr>
        <p:spPr>
          <a:xfrm>
            <a:off x="255588" y="315913"/>
            <a:ext cx="6475412" cy="1143000"/>
          </a:xfrm>
        </p:spPr>
        <p:txBody>
          <a:bodyPr>
            <a:normAutofit fontScale="90000"/>
          </a:bodyPr>
          <a:lstStyle/>
          <a:p>
            <a:pPr algn="l" fontAlgn="base">
              <a:lnSpc>
                <a:spcPct val="70000"/>
              </a:lnSpc>
              <a:spcAft>
                <a:spcPct val="0"/>
              </a:spcAft>
            </a:pPr>
            <a:r>
              <a:rPr kumimoji="1" lang="en-GB" altLang="en-US" dirty="0">
                <a:solidFill>
                  <a:srgbClr val="453F78"/>
                </a:solidFill>
              </a:rPr>
              <a:t>Factors of financial and social establishment</a:t>
            </a:r>
            <a:endParaRPr kumimoji="1" lang="en-GB" altLang="en-US" b="1" dirty="0">
              <a:solidFill>
                <a:srgbClr val="453F78"/>
              </a:solidFill>
            </a:endParaRPr>
          </a:p>
        </p:txBody>
      </p:sp>
    </p:spTree>
    <p:extLst>
      <p:ext uri="{BB962C8B-B14F-4D97-AF65-F5344CB8AC3E}">
        <p14:creationId xmlns:p14="http://schemas.microsoft.com/office/powerpoint/2010/main" val="3124831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5588" y="315913"/>
            <a:ext cx="6475412" cy="1143000"/>
          </a:xfrm>
        </p:spPr>
        <p:txBody>
          <a:bodyPr>
            <a:normAutofit/>
          </a:bodyPr>
          <a:lstStyle/>
          <a:p>
            <a:pPr algn="l" fontAlgn="base">
              <a:lnSpc>
                <a:spcPct val="70000"/>
              </a:lnSpc>
              <a:spcAft>
                <a:spcPct val="0"/>
              </a:spcAft>
            </a:pPr>
            <a:r>
              <a:rPr kumimoji="1" lang="en-GB" altLang="en-US" b="1" dirty="0">
                <a:solidFill>
                  <a:srgbClr val="453F78"/>
                </a:solidFill>
              </a:rPr>
              <a:t>Income as a factor of establishment</a:t>
            </a:r>
          </a:p>
        </p:txBody>
      </p:sp>
      <p:sp>
        <p:nvSpPr>
          <p:cNvPr id="6147" name="Content Placeholder 2"/>
          <p:cNvSpPr>
            <a:spLocks noGrp="1"/>
          </p:cNvSpPr>
          <p:nvPr>
            <p:ph idx="1"/>
          </p:nvPr>
        </p:nvSpPr>
        <p:spPr>
          <a:xfrm>
            <a:off x="255588" y="1700808"/>
            <a:ext cx="8669337" cy="5217283"/>
          </a:xfrm>
        </p:spPr>
        <p:txBody>
          <a:bodyPr>
            <a:normAutofit/>
          </a:bodyPr>
          <a:lstStyle/>
          <a:p>
            <a:pPr algn="just">
              <a:buClr>
                <a:srgbClr val="993366"/>
              </a:buClr>
            </a:pPr>
            <a:r>
              <a:rPr lang="en-GB" altLang="en-US" dirty="0" smtClean="0"/>
              <a:t>Income is often treated as a driver of pension participation</a:t>
            </a:r>
          </a:p>
          <a:p>
            <a:pPr algn="just">
              <a:buClr>
                <a:srgbClr val="993366"/>
              </a:buClr>
            </a:pPr>
            <a:r>
              <a:rPr lang="en-GB" altLang="en-US" dirty="0" smtClean="0"/>
              <a:t>This research found income to </a:t>
            </a:r>
            <a:r>
              <a:rPr lang="en-GB" altLang="en-US" dirty="0"/>
              <a:t>be </a:t>
            </a:r>
            <a:r>
              <a:rPr lang="en-GB" altLang="en-US" dirty="0" smtClean="0"/>
              <a:t>more of a </a:t>
            </a:r>
            <a:r>
              <a:rPr lang="en-GB" altLang="en-US" dirty="0"/>
              <a:t>facilitator once threshold adults felt ready to engage</a:t>
            </a:r>
          </a:p>
          <a:p>
            <a:pPr algn="just">
              <a:buClr>
                <a:srgbClr val="993366"/>
              </a:buClr>
            </a:pPr>
            <a:r>
              <a:rPr lang="en-GB" altLang="en-US" dirty="0" smtClean="0"/>
              <a:t>Participants </a:t>
            </a:r>
            <a:r>
              <a:rPr lang="en-GB" altLang="en-US" dirty="0"/>
              <a:t>drew on a subjective understanding of their income, both current and expected</a:t>
            </a:r>
          </a:p>
          <a:p>
            <a:pPr algn="just" eaLnBrk="1" hangingPunct="1">
              <a:buClr>
                <a:srgbClr val="993366"/>
              </a:buClr>
            </a:pPr>
            <a:r>
              <a:rPr lang="en-GB" altLang="en-US" dirty="0" smtClean="0"/>
              <a:t>Participants </a:t>
            </a:r>
            <a:r>
              <a:rPr lang="en-GB" altLang="en-US" dirty="0"/>
              <a:t>also highlighted the importance of a buffer to protect current lifestyle before committing to more pension saving</a:t>
            </a:r>
          </a:p>
        </p:txBody>
      </p:sp>
    </p:spTree>
    <p:extLst>
      <p:ext uri="{BB962C8B-B14F-4D97-AF65-F5344CB8AC3E}">
        <p14:creationId xmlns:p14="http://schemas.microsoft.com/office/powerpoint/2010/main" val="1468211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5588" y="315913"/>
            <a:ext cx="6475412" cy="1143000"/>
          </a:xfrm>
        </p:spPr>
        <p:txBody>
          <a:bodyPr>
            <a:normAutofit/>
          </a:bodyPr>
          <a:lstStyle/>
          <a:p>
            <a:pPr algn="l" fontAlgn="base">
              <a:lnSpc>
                <a:spcPct val="70000"/>
              </a:lnSpc>
              <a:spcAft>
                <a:spcPct val="0"/>
              </a:spcAft>
            </a:pPr>
            <a:r>
              <a:rPr kumimoji="1" lang="en-GB" altLang="en-US" b="1" dirty="0">
                <a:solidFill>
                  <a:srgbClr val="453F78"/>
                </a:solidFill>
              </a:rPr>
              <a:t>Policy considerations</a:t>
            </a:r>
          </a:p>
        </p:txBody>
      </p:sp>
      <p:sp>
        <p:nvSpPr>
          <p:cNvPr id="6147" name="Content Placeholder 2"/>
          <p:cNvSpPr>
            <a:spLocks noGrp="1"/>
          </p:cNvSpPr>
          <p:nvPr>
            <p:ph idx="1"/>
          </p:nvPr>
        </p:nvSpPr>
        <p:spPr>
          <a:xfrm>
            <a:off x="231602" y="1452076"/>
            <a:ext cx="8669337" cy="5217283"/>
          </a:xfrm>
        </p:spPr>
        <p:txBody>
          <a:bodyPr>
            <a:normAutofit lnSpcReduction="10000"/>
          </a:bodyPr>
          <a:lstStyle/>
          <a:p>
            <a:pPr algn="just" eaLnBrk="1" hangingPunct="1">
              <a:buClr>
                <a:srgbClr val="993366"/>
              </a:buClr>
            </a:pPr>
            <a:r>
              <a:rPr lang="en-GB" altLang="en-US" dirty="0"/>
              <a:t>Automatic enrolment may help threshold adults by encouraging them to save at least at minimum levels</a:t>
            </a:r>
          </a:p>
          <a:p>
            <a:pPr algn="just" eaLnBrk="1" hangingPunct="1">
              <a:buClr>
                <a:srgbClr val="993366"/>
              </a:buClr>
            </a:pPr>
            <a:r>
              <a:rPr lang="en-GB" altLang="en-US" dirty="0"/>
              <a:t>Targeting communications to those who are experiencing income increases may encourage saving above this</a:t>
            </a:r>
          </a:p>
          <a:p>
            <a:pPr algn="just" eaLnBrk="1" hangingPunct="1">
              <a:buClr>
                <a:srgbClr val="993366"/>
              </a:buClr>
            </a:pPr>
            <a:r>
              <a:rPr lang="en-GB" altLang="en-US" dirty="0"/>
              <a:t>Schemes such as Save More Tomorrow may be helpful to encourage commitment to pension saving in the future</a:t>
            </a:r>
          </a:p>
          <a:p>
            <a:pPr algn="just" eaLnBrk="1" hangingPunct="1">
              <a:buClr>
                <a:srgbClr val="993366"/>
              </a:buClr>
            </a:pPr>
            <a:r>
              <a:rPr lang="en-GB" altLang="en-US" dirty="0"/>
              <a:t>The importance of a buffer, especially for low earners, to counter shocks and enable threshold adults to feel more confident about committing to greater pension saving</a:t>
            </a:r>
          </a:p>
          <a:p>
            <a:pPr lvl="1" algn="just"/>
            <a:endParaRPr lang="en-GB" altLang="en-US" sz="2000" dirty="0"/>
          </a:p>
        </p:txBody>
      </p:sp>
    </p:spTree>
    <p:extLst>
      <p:ext uri="{BB962C8B-B14F-4D97-AF65-F5344CB8AC3E}">
        <p14:creationId xmlns:p14="http://schemas.microsoft.com/office/powerpoint/2010/main" val="1950722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5588" y="315913"/>
            <a:ext cx="6475412" cy="1143000"/>
          </a:xfrm>
        </p:spPr>
        <p:txBody>
          <a:bodyPr>
            <a:normAutofit fontScale="90000"/>
          </a:bodyPr>
          <a:lstStyle/>
          <a:p>
            <a:pPr algn="l" fontAlgn="base">
              <a:lnSpc>
                <a:spcPct val="70000"/>
              </a:lnSpc>
              <a:spcAft>
                <a:spcPct val="0"/>
              </a:spcAft>
            </a:pPr>
            <a:r>
              <a:rPr kumimoji="1" lang="en-GB" altLang="en-US" b="1" dirty="0">
                <a:solidFill>
                  <a:srgbClr val="453F78"/>
                </a:solidFill>
              </a:rPr>
              <a:t>Home ownership as a factor of establishment</a:t>
            </a:r>
          </a:p>
        </p:txBody>
      </p:sp>
      <p:sp>
        <p:nvSpPr>
          <p:cNvPr id="6147" name="Content Placeholder 2"/>
          <p:cNvSpPr>
            <a:spLocks noGrp="1"/>
          </p:cNvSpPr>
          <p:nvPr>
            <p:ph idx="1"/>
          </p:nvPr>
        </p:nvSpPr>
        <p:spPr>
          <a:xfrm>
            <a:off x="255588" y="1772816"/>
            <a:ext cx="8669337" cy="5217283"/>
          </a:xfrm>
        </p:spPr>
        <p:txBody>
          <a:bodyPr>
            <a:normAutofit/>
          </a:bodyPr>
          <a:lstStyle/>
          <a:p>
            <a:pPr algn="just" eaLnBrk="1" hangingPunct="1">
              <a:buClr>
                <a:srgbClr val="993366"/>
              </a:buClr>
            </a:pPr>
            <a:r>
              <a:rPr lang="en-GB" altLang="en-US" dirty="0" smtClean="0"/>
              <a:t>Threshold adults face challenges in housing markets</a:t>
            </a:r>
          </a:p>
          <a:p>
            <a:pPr algn="just" eaLnBrk="1" hangingPunct="1">
              <a:buClr>
                <a:srgbClr val="993366"/>
              </a:buClr>
            </a:pPr>
            <a:r>
              <a:rPr lang="en-GB" altLang="en-US" dirty="0" smtClean="0"/>
              <a:t>Home </a:t>
            </a:r>
            <a:r>
              <a:rPr lang="en-GB" altLang="en-US" dirty="0"/>
              <a:t>ownership was a priority for many participants, as it was considered to offer stability in financial and social terms </a:t>
            </a:r>
          </a:p>
          <a:p>
            <a:pPr algn="just" eaLnBrk="1" hangingPunct="1">
              <a:buClr>
                <a:srgbClr val="993366"/>
              </a:buClr>
            </a:pPr>
            <a:r>
              <a:rPr lang="en-GB" altLang="en-US" dirty="0"/>
              <a:t>This may be driven by home ownership as a cultural norm in the UK, but also by lack of stability offered by </a:t>
            </a:r>
            <a:r>
              <a:rPr lang="en-GB" altLang="en-US" dirty="0" smtClean="0"/>
              <a:t>private rental markets</a:t>
            </a:r>
            <a:endParaRPr lang="en-GB" altLang="en-US" dirty="0"/>
          </a:p>
          <a:p>
            <a:pPr lvl="1" algn="just"/>
            <a:endParaRPr lang="en-GB" altLang="en-US" sz="2000" dirty="0"/>
          </a:p>
        </p:txBody>
      </p:sp>
    </p:spTree>
    <p:extLst>
      <p:ext uri="{BB962C8B-B14F-4D97-AF65-F5344CB8AC3E}">
        <p14:creationId xmlns:p14="http://schemas.microsoft.com/office/powerpoint/2010/main" val="3707515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5588" y="315913"/>
            <a:ext cx="6475412" cy="1143000"/>
          </a:xfrm>
        </p:spPr>
        <p:txBody>
          <a:bodyPr>
            <a:normAutofit/>
          </a:bodyPr>
          <a:lstStyle/>
          <a:p>
            <a:pPr fontAlgn="base">
              <a:lnSpc>
                <a:spcPct val="70000"/>
              </a:lnSpc>
              <a:spcAft>
                <a:spcPct val="0"/>
              </a:spcAft>
            </a:pPr>
            <a:r>
              <a:rPr kumimoji="1" lang="en-GB" altLang="en-US" dirty="0">
                <a:solidFill>
                  <a:srgbClr val="453F78"/>
                </a:solidFill>
              </a:rPr>
              <a:t>Policy considerations</a:t>
            </a:r>
            <a:endParaRPr kumimoji="1" lang="en-GB" altLang="en-US" b="1" dirty="0">
              <a:solidFill>
                <a:srgbClr val="453F78"/>
              </a:solidFill>
            </a:endParaRPr>
          </a:p>
        </p:txBody>
      </p:sp>
      <p:sp>
        <p:nvSpPr>
          <p:cNvPr id="6147" name="Content Placeholder 2"/>
          <p:cNvSpPr>
            <a:spLocks noGrp="1"/>
          </p:cNvSpPr>
          <p:nvPr>
            <p:ph idx="1"/>
          </p:nvPr>
        </p:nvSpPr>
        <p:spPr>
          <a:xfrm>
            <a:off x="231602" y="1452076"/>
            <a:ext cx="8669337" cy="5217283"/>
          </a:xfrm>
        </p:spPr>
        <p:txBody>
          <a:bodyPr>
            <a:normAutofit/>
          </a:bodyPr>
          <a:lstStyle/>
          <a:p>
            <a:pPr algn="just">
              <a:buClr>
                <a:srgbClr val="993366"/>
              </a:buClr>
            </a:pPr>
            <a:r>
              <a:rPr lang="en-GB" altLang="en-US" dirty="0" smtClean="0"/>
              <a:t>Home ownership is a health goal and perhaps paying minimum pension contributions while saving for a house is enough in the short term</a:t>
            </a:r>
            <a:endParaRPr lang="en-GB" altLang="en-US" dirty="0"/>
          </a:p>
          <a:p>
            <a:pPr algn="just">
              <a:buClr>
                <a:srgbClr val="993366"/>
              </a:buClr>
            </a:pPr>
            <a:r>
              <a:rPr lang="en-GB" altLang="en-US" dirty="0"/>
              <a:t>However, as minimum levels rise, this may force threshold adults to take a more active decisions which could lead to deciding not to contribute to their pension</a:t>
            </a:r>
          </a:p>
          <a:p>
            <a:pPr algn="just">
              <a:buClr>
                <a:srgbClr val="993366"/>
              </a:buClr>
            </a:pPr>
            <a:r>
              <a:rPr lang="en-GB" altLang="en-US" dirty="0" smtClean="0"/>
              <a:t>Again, there is a potential role for targeting support and communications to help threshold adults through these competing demands</a:t>
            </a:r>
          </a:p>
          <a:p>
            <a:pPr algn="just">
              <a:buClr>
                <a:srgbClr val="993366"/>
              </a:buClr>
            </a:pPr>
            <a:r>
              <a:rPr lang="en-GB" altLang="en-US" dirty="0" smtClean="0"/>
              <a:t>Also</a:t>
            </a:r>
            <a:r>
              <a:rPr lang="en-GB" altLang="en-US" dirty="0"/>
              <a:t>, there is a need to consider those who are not able to purchase a home</a:t>
            </a:r>
          </a:p>
          <a:p>
            <a:pPr lvl="1" algn="just"/>
            <a:endParaRPr lang="en-GB" altLang="en-US" sz="2000" dirty="0"/>
          </a:p>
        </p:txBody>
      </p:sp>
    </p:spTree>
    <p:extLst>
      <p:ext uri="{BB962C8B-B14F-4D97-AF65-F5344CB8AC3E}">
        <p14:creationId xmlns:p14="http://schemas.microsoft.com/office/powerpoint/2010/main" val="1777052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5588" y="315913"/>
            <a:ext cx="6475412" cy="1143000"/>
          </a:xfrm>
        </p:spPr>
        <p:txBody>
          <a:bodyPr>
            <a:normAutofit fontScale="90000"/>
          </a:bodyPr>
          <a:lstStyle/>
          <a:p>
            <a:pPr algn="l" fontAlgn="base">
              <a:lnSpc>
                <a:spcPct val="70000"/>
              </a:lnSpc>
              <a:spcAft>
                <a:spcPct val="0"/>
              </a:spcAft>
            </a:pPr>
            <a:r>
              <a:rPr kumimoji="1" lang="en-GB" altLang="en-US" b="1" dirty="0">
                <a:solidFill>
                  <a:srgbClr val="453F78"/>
                </a:solidFill>
              </a:rPr>
              <a:t>Major life events as a factor of establishment</a:t>
            </a:r>
          </a:p>
        </p:txBody>
      </p:sp>
      <p:sp>
        <p:nvSpPr>
          <p:cNvPr id="6147" name="Content Placeholder 2"/>
          <p:cNvSpPr>
            <a:spLocks noGrp="1"/>
          </p:cNvSpPr>
          <p:nvPr>
            <p:ph idx="1"/>
          </p:nvPr>
        </p:nvSpPr>
        <p:spPr>
          <a:xfrm>
            <a:off x="229272" y="1672482"/>
            <a:ext cx="8669337" cy="5217283"/>
          </a:xfrm>
        </p:spPr>
        <p:txBody>
          <a:bodyPr>
            <a:normAutofit/>
          </a:bodyPr>
          <a:lstStyle/>
          <a:p>
            <a:pPr algn="just" eaLnBrk="1" hangingPunct="1">
              <a:buClr>
                <a:srgbClr val="993366"/>
              </a:buClr>
            </a:pPr>
            <a:r>
              <a:rPr lang="en-GB" altLang="en-US" dirty="0" smtClean="0"/>
              <a:t>Age alone did not drive engagement with pension saving since threshold </a:t>
            </a:r>
            <a:r>
              <a:rPr lang="en-GB" altLang="en-US" dirty="0"/>
              <a:t>adults took a subjective view of their age position</a:t>
            </a:r>
          </a:p>
          <a:p>
            <a:pPr algn="just">
              <a:buClr>
                <a:srgbClr val="993366"/>
              </a:buClr>
            </a:pPr>
            <a:r>
              <a:rPr lang="en-GB" altLang="en-US" dirty="0" smtClean="0"/>
              <a:t>Instead, participants </a:t>
            </a:r>
            <a:r>
              <a:rPr lang="en-GB" altLang="en-US" dirty="0"/>
              <a:t>related establishment to major life events, such as getting married or having children</a:t>
            </a:r>
          </a:p>
          <a:p>
            <a:pPr algn="just">
              <a:buClr>
                <a:srgbClr val="993366"/>
              </a:buClr>
            </a:pPr>
            <a:r>
              <a:rPr lang="en-GB" altLang="en-US" dirty="0"/>
              <a:t>Participants suggested they provided a platform for preparing for the future</a:t>
            </a:r>
            <a:endParaRPr lang="en-GB" altLang="en-US" sz="2000" dirty="0"/>
          </a:p>
        </p:txBody>
      </p:sp>
    </p:spTree>
    <p:extLst>
      <p:ext uri="{BB962C8B-B14F-4D97-AF65-F5344CB8AC3E}">
        <p14:creationId xmlns:p14="http://schemas.microsoft.com/office/powerpoint/2010/main" val="71508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5588" y="315913"/>
            <a:ext cx="6475412" cy="1143000"/>
          </a:xfrm>
        </p:spPr>
        <p:txBody>
          <a:bodyPr>
            <a:normAutofit/>
          </a:bodyPr>
          <a:lstStyle/>
          <a:p>
            <a:pPr fontAlgn="base">
              <a:lnSpc>
                <a:spcPct val="70000"/>
              </a:lnSpc>
              <a:spcAft>
                <a:spcPct val="0"/>
              </a:spcAft>
            </a:pPr>
            <a:r>
              <a:rPr kumimoji="1" lang="en-GB" altLang="en-US" dirty="0">
                <a:solidFill>
                  <a:srgbClr val="453F78"/>
                </a:solidFill>
              </a:rPr>
              <a:t>Policy considerations</a:t>
            </a:r>
            <a:endParaRPr kumimoji="1" lang="en-GB" altLang="en-US" b="1" dirty="0">
              <a:solidFill>
                <a:srgbClr val="453F78"/>
              </a:solidFill>
            </a:endParaRPr>
          </a:p>
        </p:txBody>
      </p:sp>
      <p:sp>
        <p:nvSpPr>
          <p:cNvPr id="6147" name="Content Placeholder 2"/>
          <p:cNvSpPr>
            <a:spLocks noGrp="1"/>
          </p:cNvSpPr>
          <p:nvPr>
            <p:ph idx="1"/>
          </p:nvPr>
        </p:nvSpPr>
        <p:spPr>
          <a:xfrm>
            <a:off x="233059" y="1458913"/>
            <a:ext cx="8669337" cy="5217283"/>
          </a:xfrm>
        </p:spPr>
        <p:txBody>
          <a:bodyPr>
            <a:normAutofit/>
          </a:bodyPr>
          <a:lstStyle/>
          <a:p>
            <a:pPr algn="just">
              <a:buClr>
                <a:srgbClr val="993366"/>
              </a:buClr>
            </a:pPr>
            <a:r>
              <a:rPr lang="en-GB" altLang="en-US" dirty="0" smtClean="0"/>
              <a:t>Automatic enrolment may help encourage saving at minimum levels, although some threshold adults may decide to opt-out</a:t>
            </a:r>
          </a:p>
          <a:p>
            <a:pPr algn="just">
              <a:buClr>
                <a:srgbClr val="993366"/>
              </a:buClr>
            </a:pPr>
            <a:r>
              <a:rPr lang="en-GB" altLang="en-US" dirty="0" smtClean="0"/>
              <a:t>Targeted </a:t>
            </a:r>
            <a:r>
              <a:rPr lang="en-GB" altLang="en-US" dirty="0"/>
              <a:t>communications and support based on these transitions, linked to existing touchpoints, such as notifications to HR of life </a:t>
            </a:r>
            <a:r>
              <a:rPr lang="en-GB" altLang="en-US" dirty="0" smtClean="0"/>
              <a:t>changes </a:t>
            </a:r>
            <a:endParaRPr lang="en-GB" altLang="en-US" dirty="0"/>
          </a:p>
          <a:p>
            <a:pPr algn="just">
              <a:buClr>
                <a:srgbClr val="993366"/>
              </a:buClr>
            </a:pPr>
            <a:r>
              <a:rPr lang="en-GB" altLang="en-US" dirty="0"/>
              <a:t>However, must also consider the gendered impact of such life events, as women who have children accumulate lower pension entitlement</a:t>
            </a:r>
          </a:p>
          <a:p>
            <a:pPr lvl="1" algn="just"/>
            <a:endParaRPr lang="en-GB" altLang="en-US" sz="2000" dirty="0"/>
          </a:p>
        </p:txBody>
      </p:sp>
    </p:spTree>
    <p:extLst>
      <p:ext uri="{BB962C8B-B14F-4D97-AF65-F5344CB8AC3E}">
        <p14:creationId xmlns:p14="http://schemas.microsoft.com/office/powerpoint/2010/main" val="2044933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04800" y="1828800"/>
            <a:ext cx="83820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hlink"/>
              </a:buClr>
              <a:buSzPct val="75000"/>
              <a:buChar char="•"/>
              <a:defRPr kumimoji="1" sz="2800">
                <a:solidFill>
                  <a:schemeClr val="tx1"/>
                </a:solidFill>
                <a:latin typeface="Book Antiqua" panose="02040602050305030304" pitchFamily="18" charset="0"/>
              </a:defRPr>
            </a:lvl1pPr>
            <a:lvl2pPr marL="742950" indent="-285750" eaLnBrk="0" hangingPunct="0">
              <a:spcBef>
                <a:spcPct val="20000"/>
              </a:spcBef>
              <a:buClr>
                <a:schemeClr val="tx2"/>
              </a:buClr>
              <a:buSzPct val="75000"/>
              <a:buChar char="•"/>
              <a:defRPr kumimoji="1" sz="2600">
                <a:solidFill>
                  <a:schemeClr val="tx1"/>
                </a:solidFill>
                <a:latin typeface="Book Antiqua" panose="02040602050305030304" pitchFamily="18" charset="0"/>
              </a:defRPr>
            </a:lvl2pPr>
            <a:lvl3pPr marL="1143000" indent="-228600" eaLnBrk="0" hangingPunct="0">
              <a:spcBef>
                <a:spcPct val="20000"/>
              </a:spcBef>
              <a:buClr>
                <a:schemeClr val="hlink"/>
              </a:buClr>
              <a:buSzPct val="75000"/>
              <a:buChar char="•"/>
              <a:defRPr kumimoji="1" sz="2400">
                <a:solidFill>
                  <a:schemeClr val="tx1"/>
                </a:solidFill>
                <a:latin typeface="Book Antiqua" panose="02040602050305030304" pitchFamily="18" charset="0"/>
              </a:defRPr>
            </a:lvl3pPr>
            <a:lvl4pPr marL="1600200" indent="-228600" eaLnBrk="0" hangingPunct="0">
              <a:spcBef>
                <a:spcPct val="20000"/>
              </a:spcBef>
              <a:buClr>
                <a:schemeClr val="tx2"/>
              </a:buClr>
              <a:buSzPct val="100000"/>
              <a:buChar char="•"/>
              <a:defRPr kumimoji="1" sz="2000">
                <a:solidFill>
                  <a:schemeClr val="tx1"/>
                </a:solidFill>
                <a:latin typeface="Book Antiqua" panose="02040602050305030304" pitchFamily="18" charset="0"/>
              </a:defRPr>
            </a:lvl4pPr>
            <a:lvl5pPr marL="2057400" indent="-228600" eaLnBrk="0" hangingPunct="0">
              <a:spcBef>
                <a:spcPct val="20000"/>
              </a:spcBef>
              <a:buClr>
                <a:schemeClr val="hlink"/>
              </a:buClr>
              <a:buSzPct val="75000"/>
              <a:buChar char="•"/>
              <a:defRPr kumimoji="1"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9pPr>
          </a:lstStyle>
          <a:p>
            <a:pPr>
              <a:lnSpc>
                <a:spcPct val="70000"/>
              </a:lnSpc>
              <a:spcBef>
                <a:spcPct val="50000"/>
              </a:spcBef>
              <a:buClrTx/>
              <a:buSzTx/>
              <a:buFontTx/>
              <a:buNone/>
            </a:pPr>
            <a:endParaRPr lang="en-US" altLang="en-US" sz="4800">
              <a:solidFill>
                <a:schemeClr val="tx2"/>
              </a:solidFill>
              <a:latin typeface="Arial Narrow" panose="020B0606020202030204" pitchFamily="34" charset="0"/>
            </a:endParaRPr>
          </a:p>
        </p:txBody>
      </p:sp>
      <p:sp>
        <p:nvSpPr>
          <p:cNvPr id="3075" name="Text Box 3"/>
          <p:cNvSpPr txBox="1">
            <a:spLocks noChangeArrowheads="1"/>
          </p:cNvSpPr>
          <p:nvPr/>
        </p:nvSpPr>
        <p:spPr bwMode="auto">
          <a:xfrm>
            <a:off x="457200" y="1916832"/>
            <a:ext cx="8229600" cy="36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2575" indent="-282575" eaLnBrk="0" hangingPunct="0">
              <a:defRPr kumimoji="1" sz="4800" b="1">
                <a:solidFill>
                  <a:schemeClr val="tx2"/>
                </a:solidFill>
                <a:latin typeface="Arial Narrow" pitchFamily="34" charset="0"/>
              </a:defRPr>
            </a:lvl1pPr>
            <a:lvl2pPr marL="742950" indent="-285750" eaLnBrk="0" hangingPunct="0">
              <a:defRPr kumimoji="1" sz="4800" b="1">
                <a:solidFill>
                  <a:schemeClr val="tx2"/>
                </a:solidFill>
                <a:latin typeface="Arial Narrow" pitchFamily="34" charset="0"/>
              </a:defRPr>
            </a:lvl2pPr>
            <a:lvl3pPr marL="1143000" indent="-228600" eaLnBrk="0" hangingPunct="0">
              <a:defRPr kumimoji="1" sz="4800" b="1">
                <a:solidFill>
                  <a:schemeClr val="tx2"/>
                </a:solidFill>
                <a:latin typeface="Arial Narrow" pitchFamily="34" charset="0"/>
              </a:defRPr>
            </a:lvl3pPr>
            <a:lvl4pPr marL="1600200" indent="-228600" eaLnBrk="0" hangingPunct="0">
              <a:defRPr kumimoji="1" sz="4800" b="1">
                <a:solidFill>
                  <a:schemeClr val="tx2"/>
                </a:solidFill>
                <a:latin typeface="Arial Narrow" pitchFamily="34" charset="0"/>
              </a:defRPr>
            </a:lvl4pPr>
            <a:lvl5pPr marL="2057400" indent="-228600" eaLnBrk="0" hangingPunct="0">
              <a:defRPr kumimoji="1" sz="4800" b="1">
                <a:solidFill>
                  <a:schemeClr val="tx2"/>
                </a:solidFill>
                <a:latin typeface="Arial Narrow" pitchFamily="34" charset="0"/>
              </a:defRPr>
            </a:lvl5pPr>
            <a:lvl6pPr marL="2514600" indent="-228600" eaLnBrk="0" fontAlgn="base" hangingPunct="0">
              <a:spcBef>
                <a:spcPct val="0"/>
              </a:spcBef>
              <a:spcAft>
                <a:spcPct val="0"/>
              </a:spcAft>
              <a:defRPr kumimoji="1" sz="4800" b="1">
                <a:solidFill>
                  <a:schemeClr val="tx2"/>
                </a:solidFill>
                <a:latin typeface="Arial Narrow" pitchFamily="34" charset="0"/>
              </a:defRPr>
            </a:lvl6pPr>
            <a:lvl7pPr marL="2971800" indent="-228600" eaLnBrk="0" fontAlgn="base" hangingPunct="0">
              <a:spcBef>
                <a:spcPct val="0"/>
              </a:spcBef>
              <a:spcAft>
                <a:spcPct val="0"/>
              </a:spcAft>
              <a:defRPr kumimoji="1" sz="4800" b="1">
                <a:solidFill>
                  <a:schemeClr val="tx2"/>
                </a:solidFill>
                <a:latin typeface="Arial Narrow" pitchFamily="34" charset="0"/>
              </a:defRPr>
            </a:lvl7pPr>
            <a:lvl8pPr marL="3429000" indent="-228600" eaLnBrk="0" fontAlgn="base" hangingPunct="0">
              <a:spcBef>
                <a:spcPct val="0"/>
              </a:spcBef>
              <a:spcAft>
                <a:spcPct val="0"/>
              </a:spcAft>
              <a:defRPr kumimoji="1" sz="4800" b="1">
                <a:solidFill>
                  <a:schemeClr val="tx2"/>
                </a:solidFill>
                <a:latin typeface="Arial Narrow" pitchFamily="34" charset="0"/>
              </a:defRPr>
            </a:lvl8pPr>
            <a:lvl9pPr marL="3886200" indent="-228600" eaLnBrk="0" fontAlgn="base" hangingPunct="0">
              <a:spcBef>
                <a:spcPct val="0"/>
              </a:spcBef>
              <a:spcAft>
                <a:spcPct val="0"/>
              </a:spcAft>
              <a:defRPr kumimoji="1" sz="4800" b="1">
                <a:solidFill>
                  <a:schemeClr val="tx2"/>
                </a:solidFill>
                <a:latin typeface="Arial Narrow" pitchFamily="34" charset="0"/>
              </a:defRPr>
            </a:lvl9pPr>
          </a:lstStyle>
          <a:p>
            <a:pPr fontAlgn="base">
              <a:lnSpc>
                <a:spcPct val="70000"/>
              </a:lnSpc>
              <a:spcBef>
                <a:spcPct val="50000"/>
              </a:spcBef>
              <a:spcAft>
                <a:spcPct val="0"/>
              </a:spcAft>
              <a:buClr>
                <a:srgbClr val="993366"/>
              </a:buClr>
              <a:buFontTx/>
              <a:buChar char="•"/>
              <a:defRPr/>
            </a:pPr>
            <a:r>
              <a:rPr lang="en-US" altLang="en-US" sz="4000" b="0" dirty="0">
                <a:solidFill>
                  <a:srgbClr val="993366"/>
                </a:solidFill>
                <a:latin typeface="Book Antiqua" pitchFamily="18" charset="0"/>
              </a:rPr>
              <a:t>Who are threshold adults?</a:t>
            </a:r>
          </a:p>
          <a:p>
            <a:pPr fontAlgn="base">
              <a:lnSpc>
                <a:spcPct val="70000"/>
              </a:lnSpc>
              <a:spcBef>
                <a:spcPct val="50000"/>
              </a:spcBef>
              <a:spcAft>
                <a:spcPct val="0"/>
              </a:spcAft>
              <a:buClr>
                <a:srgbClr val="993366"/>
              </a:buClr>
              <a:buFontTx/>
              <a:buChar char="•"/>
              <a:defRPr/>
            </a:pPr>
            <a:r>
              <a:rPr lang="en-US" altLang="en-US" sz="4000" b="0" dirty="0">
                <a:solidFill>
                  <a:srgbClr val="993366"/>
                </a:solidFill>
                <a:latin typeface="Book Antiqua" pitchFamily="18" charset="0"/>
              </a:rPr>
              <a:t>Workplace pension saving amongst threshold adults</a:t>
            </a:r>
          </a:p>
          <a:p>
            <a:pPr fontAlgn="base">
              <a:lnSpc>
                <a:spcPct val="70000"/>
              </a:lnSpc>
              <a:spcBef>
                <a:spcPct val="50000"/>
              </a:spcBef>
              <a:spcAft>
                <a:spcPct val="0"/>
              </a:spcAft>
              <a:buClr>
                <a:srgbClr val="993366"/>
              </a:buClr>
              <a:buFontTx/>
              <a:buChar char="•"/>
              <a:defRPr/>
            </a:pPr>
            <a:r>
              <a:rPr lang="en-US" altLang="en-US" sz="4000" b="0" dirty="0">
                <a:solidFill>
                  <a:srgbClr val="993366"/>
                </a:solidFill>
                <a:latin typeface="Book Antiqua" pitchFamily="18" charset="0"/>
              </a:rPr>
              <a:t>Research on pension decisions</a:t>
            </a:r>
          </a:p>
          <a:p>
            <a:pPr fontAlgn="base">
              <a:lnSpc>
                <a:spcPct val="70000"/>
              </a:lnSpc>
              <a:spcBef>
                <a:spcPct val="50000"/>
              </a:spcBef>
              <a:spcAft>
                <a:spcPct val="0"/>
              </a:spcAft>
              <a:buClr>
                <a:srgbClr val="993366"/>
              </a:buClr>
              <a:buFontTx/>
              <a:buChar char="•"/>
              <a:defRPr/>
            </a:pPr>
            <a:r>
              <a:rPr lang="en-US" altLang="en-US" sz="4000" b="0" dirty="0">
                <a:solidFill>
                  <a:srgbClr val="993366"/>
                </a:solidFill>
                <a:latin typeface="Book Antiqua" pitchFamily="18" charset="0"/>
              </a:rPr>
              <a:t>The role of financial and social establishment</a:t>
            </a:r>
            <a:endParaRPr lang="en-US" altLang="en-US" sz="4000" b="0" dirty="0">
              <a:latin typeface="Book Antiqua" pitchFamily="18" charset="0"/>
            </a:endParaRPr>
          </a:p>
        </p:txBody>
      </p:sp>
      <p:sp>
        <p:nvSpPr>
          <p:cNvPr id="5124" name="Rectangle 4"/>
          <p:cNvSpPr>
            <a:spLocks noChangeArrowheads="1"/>
          </p:cNvSpPr>
          <p:nvPr/>
        </p:nvSpPr>
        <p:spPr bwMode="auto">
          <a:xfrm>
            <a:off x="304800" y="379413"/>
            <a:ext cx="6571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lr>
                <a:schemeClr val="hlink"/>
              </a:buClr>
              <a:buSzPct val="75000"/>
              <a:buChar char="•"/>
              <a:defRPr kumimoji="1" sz="2800">
                <a:solidFill>
                  <a:schemeClr val="tx1"/>
                </a:solidFill>
                <a:latin typeface="Book Antiqua" panose="02040602050305030304" pitchFamily="18" charset="0"/>
              </a:defRPr>
            </a:lvl1pPr>
            <a:lvl2pPr marL="742950" indent="-285750" eaLnBrk="0" hangingPunct="0">
              <a:spcBef>
                <a:spcPct val="20000"/>
              </a:spcBef>
              <a:buClr>
                <a:schemeClr val="tx2"/>
              </a:buClr>
              <a:buSzPct val="75000"/>
              <a:buChar char="•"/>
              <a:defRPr kumimoji="1" sz="2600">
                <a:solidFill>
                  <a:schemeClr val="tx1"/>
                </a:solidFill>
                <a:latin typeface="Book Antiqua" panose="02040602050305030304" pitchFamily="18" charset="0"/>
              </a:defRPr>
            </a:lvl2pPr>
            <a:lvl3pPr marL="1143000" indent="-228600" eaLnBrk="0" hangingPunct="0">
              <a:spcBef>
                <a:spcPct val="20000"/>
              </a:spcBef>
              <a:buClr>
                <a:schemeClr val="hlink"/>
              </a:buClr>
              <a:buSzPct val="75000"/>
              <a:buChar char="•"/>
              <a:defRPr kumimoji="1" sz="2400">
                <a:solidFill>
                  <a:schemeClr val="tx1"/>
                </a:solidFill>
                <a:latin typeface="Book Antiqua" panose="02040602050305030304" pitchFamily="18" charset="0"/>
              </a:defRPr>
            </a:lvl3pPr>
            <a:lvl4pPr marL="1600200" indent="-228600" eaLnBrk="0" hangingPunct="0">
              <a:spcBef>
                <a:spcPct val="20000"/>
              </a:spcBef>
              <a:buClr>
                <a:schemeClr val="tx2"/>
              </a:buClr>
              <a:buSzPct val="100000"/>
              <a:buChar char="•"/>
              <a:defRPr kumimoji="1" sz="2000">
                <a:solidFill>
                  <a:schemeClr val="tx1"/>
                </a:solidFill>
                <a:latin typeface="Book Antiqua" panose="02040602050305030304" pitchFamily="18" charset="0"/>
              </a:defRPr>
            </a:lvl4pPr>
            <a:lvl5pPr marL="2057400" indent="-228600" eaLnBrk="0" hangingPunct="0">
              <a:spcBef>
                <a:spcPct val="20000"/>
              </a:spcBef>
              <a:buClr>
                <a:schemeClr val="hlink"/>
              </a:buClr>
              <a:buSzPct val="75000"/>
              <a:buChar char="•"/>
              <a:defRPr kumimoji="1"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9pPr>
          </a:lstStyle>
          <a:p>
            <a:pPr fontAlgn="base">
              <a:lnSpc>
                <a:spcPct val="70000"/>
              </a:lnSpc>
              <a:spcBef>
                <a:spcPct val="0"/>
              </a:spcBef>
              <a:spcAft>
                <a:spcPct val="0"/>
              </a:spcAft>
              <a:buClrTx/>
              <a:buSzTx/>
              <a:buNone/>
            </a:pPr>
            <a:r>
              <a:rPr lang="en-US" altLang="en-US" sz="4400" b="1" dirty="0">
                <a:solidFill>
                  <a:srgbClr val="453F78"/>
                </a:solidFill>
              </a:rPr>
              <a:t>What limits workplace pension saving amongst threshold adults?</a:t>
            </a:r>
            <a:endParaRPr lang="en-GB" altLang="en-US" sz="4400" b="1" dirty="0">
              <a:solidFill>
                <a:srgbClr val="453F78"/>
              </a:solidFill>
            </a:endParaRPr>
          </a:p>
        </p:txBody>
      </p:sp>
      <p:sp>
        <p:nvSpPr>
          <p:cNvPr id="2" name="TextBox 1"/>
          <p:cNvSpPr txBox="1"/>
          <p:nvPr/>
        </p:nvSpPr>
        <p:spPr>
          <a:xfrm>
            <a:off x="304800" y="1772816"/>
            <a:ext cx="8083624" cy="732830"/>
          </a:xfrm>
          <a:prstGeom prst="rect">
            <a:avLst/>
          </a:prstGeom>
          <a:solidFill>
            <a:srgbClr val="E6B4CD">
              <a:alpha val="32000"/>
            </a:srgbClr>
          </a:solidFill>
        </p:spPr>
        <p:txBody>
          <a:bodyPr wrap="square" rtlCol="0">
            <a:spAutoFit/>
          </a:bodyPr>
          <a:lstStyle/>
          <a:p>
            <a:endParaRPr lang="en-GB" dirty="0"/>
          </a:p>
        </p:txBody>
      </p:sp>
    </p:spTree>
    <p:extLst>
      <p:ext uri="{BB962C8B-B14F-4D97-AF65-F5344CB8AC3E}">
        <p14:creationId xmlns:p14="http://schemas.microsoft.com/office/powerpoint/2010/main" val="4067505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5588" y="315913"/>
            <a:ext cx="6475412" cy="1143000"/>
          </a:xfrm>
        </p:spPr>
        <p:txBody>
          <a:bodyPr>
            <a:normAutofit/>
          </a:bodyPr>
          <a:lstStyle/>
          <a:p>
            <a:pPr algn="l" fontAlgn="base">
              <a:lnSpc>
                <a:spcPct val="70000"/>
              </a:lnSpc>
              <a:spcAft>
                <a:spcPct val="0"/>
              </a:spcAft>
            </a:pPr>
            <a:r>
              <a:rPr kumimoji="1" lang="en-GB" altLang="en-US" b="1" dirty="0">
                <a:solidFill>
                  <a:srgbClr val="453F78"/>
                </a:solidFill>
              </a:rPr>
              <a:t>Conclusion</a:t>
            </a:r>
          </a:p>
        </p:txBody>
      </p:sp>
      <p:sp>
        <p:nvSpPr>
          <p:cNvPr id="6147" name="Content Placeholder 2"/>
          <p:cNvSpPr>
            <a:spLocks noGrp="1"/>
          </p:cNvSpPr>
          <p:nvPr>
            <p:ph idx="1"/>
          </p:nvPr>
        </p:nvSpPr>
        <p:spPr>
          <a:xfrm>
            <a:off x="231602" y="1452076"/>
            <a:ext cx="8669337" cy="5217283"/>
          </a:xfrm>
        </p:spPr>
        <p:txBody>
          <a:bodyPr>
            <a:normAutofit/>
          </a:bodyPr>
          <a:lstStyle/>
          <a:p>
            <a:pPr algn="just" eaLnBrk="1" hangingPunct="1">
              <a:buClr>
                <a:srgbClr val="993366"/>
              </a:buClr>
            </a:pPr>
            <a:r>
              <a:rPr lang="en-GB" altLang="en-US" dirty="0"/>
              <a:t>These findings highlight the subjective nature of establishment amongst threshold adults, and how this may limit their participation in pension saving</a:t>
            </a:r>
          </a:p>
          <a:p>
            <a:pPr algn="just" eaLnBrk="1" hangingPunct="1">
              <a:buClr>
                <a:srgbClr val="993366"/>
              </a:buClr>
            </a:pPr>
            <a:r>
              <a:rPr lang="en-GB" altLang="en-US" dirty="0"/>
              <a:t>Threshold adults may need specific support to help them prepare for later life, recognising the complex situation they face. </a:t>
            </a:r>
          </a:p>
          <a:p>
            <a:pPr algn="just" eaLnBrk="1" hangingPunct="1">
              <a:buClr>
                <a:srgbClr val="993366"/>
              </a:buClr>
            </a:pPr>
            <a:r>
              <a:rPr lang="en-GB" altLang="en-US" dirty="0"/>
              <a:t>This raises important policy considerations as to how this might be addressed, such as the use of targeted communications and interventions. </a:t>
            </a:r>
          </a:p>
          <a:p>
            <a:pPr lvl="1" algn="just"/>
            <a:endParaRPr lang="en-GB" altLang="en-US" sz="2000" dirty="0"/>
          </a:p>
        </p:txBody>
      </p:sp>
    </p:spTree>
    <p:extLst>
      <p:ext uri="{BB962C8B-B14F-4D97-AF65-F5344CB8AC3E}">
        <p14:creationId xmlns:p14="http://schemas.microsoft.com/office/powerpoint/2010/main" val="3633652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6088" y="231229"/>
            <a:ext cx="6268160" cy="1325563"/>
          </a:xfrm>
        </p:spPr>
        <p:txBody>
          <a:bodyPr>
            <a:normAutofit/>
          </a:bodyPr>
          <a:lstStyle/>
          <a:p>
            <a:pPr eaLnBrk="1" hangingPunct="1"/>
            <a:r>
              <a:rPr lang="en-GB" altLang="en-US" sz="4800" b="1" dirty="0">
                <a:solidFill>
                  <a:srgbClr val="453F78"/>
                </a:solidFill>
              </a:rPr>
              <a:t>We’d like to thank...</a:t>
            </a:r>
            <a:endParaRPr lang="en-US" altLang="en-US" sz="4800" b="1" dirty="0">
              <a:solidFill>
                <a:srgbClr val="453F78"/>
              </a:solidFill>
            </a:endParaRPr>
          </a:p>
        </p:txBody>
      </p:sp>
      <p:sp>
        <p:nvSpPr>
          <p:cNvPr id="2" name="TextBox 1"/>
          <p:cNvSpPr txBox="1"/>
          <p:nvPr/>
        </p:nvSpPr>
        <p:spPr>
          <a:xfrm>
            <a:off x="2771800" y="2610778"/>
            <a:ext cx="5967245" cy="1754326"/>
          </a:xfrm>
          <a:prstGeom prst="rect">
            <a:avLst/>
          </a:prstGeom>
          <a:noFill/>
        </p:spPr>
        <p:txBody>
          <a:bodyPr wrap="square">
            <a:spAutoFit/>
          </a:bodyPr>
          <a:lstStyle/>
          <a:p>
            <a:pPr>
              <a:defRPr/>
            </a:pPr>
            <a:r>
              <a:rPr lang="en-GB" b="1" dirty="0">
                <a:solidFill>
                  <a:srgbClr val="993366"/>
                </a:solidFill>
                <a:latin typeface="Book Antiqua" panose="02040602050305030304" pitchFamily="18" charset="0"/>
              </a:rPr>
              <a:t>The Economic and Social Research Council (ESRC), the UK's leading research and training agency addressing economic and social concerns, for funding this 3 year PhD studentship.</a:t>
            </a:r>
          </a:p>
          <a:p>
            <a:pPr>
              <a:defRPr/>
            </a:pPr>
            <a:endParaRPr lang="en-GB" b="1" dirty="0">
              <a:solidFill>
                <a:srgbClr val="993366"/>
              </a:solidFill>
              <a:latin typeface="Book Antiqua" panose="02040602050305030304" pitchFamily="18" charset="0"/>
            </a:endParaRPr>
          </a:p>
          <a:p>
            <a:pPr>
              <a:defRPr/>
            </a:pPr>
            <a:r>
              <a:rPr lang="en-GB" b="1" dirty="0">
                <a:solidFill>
                  <a:srgbClr val="993366"/>
                </a:solidFill>
                <a:latin typeface="Book Antiqua" panose="02040602050305030304" pitchFamily="18" charset="0"/>
              </a:rPr>
              <a:t>Grant number ES/J500094/1. </a:t>
            </a:r>
            <a:endParaRPr lang="en-GB" sz="1800" b="1" dirty="0">
              <a:solidFill>
                <a:srgbClr val="993366"/>
              </a:solidFill>
              <a:latin typeface="Book Antiqua" panose="02040602050305030304" pitchFamily="18" charset="0"/>
            </a:endParaRPr>
          </a:p>
        </p:txBody>
      </p:sp>
      <p:pic>
        <p:nvPicPr>
          <p:cNvPr id="3" name="Picture 2"/>
          <p:cNvPicPr>
            <a:picLocks noChangeAspect="1"/>
          </p:cNvPicPr>
          <p:nvPr/>
        </p:nvPicPr>
        <p:blipFill>
          <a:blip r:embed="rId3"/>
          <a:stretch>
            <a:fillRect/>
          </a:stretch>
        </p:blipFill>
        <p:spPr>
          <a:xfrm>
            <a:off x="395536" y="2547014"/>
            <a:ext cx="2160240" cy="1818090"/>
          </a:xfrm>
          <a:prstGeom prst="rect">
            <a:avLst/>
          </a:prstGeom>
        </p:spPr>
      </p:pic>
    </p:spTree>
    <p:extLst>
      <p:ext uri="{BB962C8B-B14F-4D97-AF65-F5344CB8AC3E}">
        <p14:creationId xmlns:p14="http://schemas.microsoft.com/office/powerpoint/2010/main" val="387599400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5588" y="315913"/>
            <a:ext cx="6836692" cy="1143000"/>
          </a:xfrm>
        </p:spPr>
        <p:txBody>
          <a:bodyPr>
            <a:normAutofit/>
          </a:bodyPr>
          <a:lstStyle/>
          <a:p>
            <a:pPr algn="l" fontAlgn="base">
              <a:lnSpc>
                <a:spcPct val="70000"/>
              </a:lnSpc>
              <a:spcAft>
                <a:spcPct val="0"/>
              </a:spcAft>
            </a:pPr>
            <a:r>
              <a:rPr kumimoji="1" lang="en-GB" altLang="en-US" dirty="0">
                <a:solidFill>
                  <a:srgbClr val="453F78"/>
                </a:solidFill>
              </a:rPr>
              <a:t>Who are threshold adults?</a:t>
            </a:r>
            <a:endParaRPr kumimoji="1" lang="en-GB" altLang="en-US" b="1" dirty="0">
              <a:solidFill>
                <a:srgbClr val="453F78"/>
              </a:solidFill>
            </a:endParaRPr>
          </a:p>
        </p:txBody>
      </p:sp>
      <p:sp>
        <p:nvSpPr>
          <p:cNvPr id="6147" name="Content Placeholder 2"/>
          <p:cNvSpPr>
            <a:spLocks noGrp="1"/>
          </p:cNvSpPr>
          <p:nvPr>
            <p:ph idx="1"/>
          </p:nvPr>
        </p:nvSpPr>
        <p:spPr>
          <a:xfrm>
            <a:off x="255588" y="2204864"/>
            <a:ext cx="8669337" cy="5217283"/>
          </a:xfrm>
        </p:spPr>
        <p:txBody>
          <a:bodyPr>
            <a:normAutofit/>
          </a:bodyPr>
          <a:lstStyle/>
          <a:p>
            <a:pPr algn="just" eaLnBrk="1" hangingPunct="1">
              <a:buClr>
                <a:srgbClr val="993366"/>
              </a:buClr>
            </a:pPr>
            <a:r>
              <a:rPr lang="en-GB" altLang="en-US" dirty="0"/>
              <a:t>Threshold adults are aged 25 to 39 years old</a:t>
            </a:r>
          </a:p>
          <a:p>
            <a:pPr algn="just" eaLnBrk="1" hangingPunct="1">
              <a:buClr>
                <a:srgbClr val="993366"/>
              </a:buClr>
            </a:pPr>
            <a:r>
              <a:rPr lang="en-GB" altLang="en-US" dirty="0"/>
              <a:t>They have passed adolescence and have some (but not all) markers of adulthood</a:t>
            </a:r>
          </a:p>
          <a:p>
            <a:pPr algn="just" eaLnBrk="1" hangingPunct="1">
              <a:buClr>
                <a:srgbClr val="993366"/>
              </a:buClr>
            </a:pPr>
            <a:r>
              <a:rPr lang="en-GB" altLang="en-US" dirty="0"/>
              <a:t>Subjective positioning </a:t>
            </a:r>
          </a:p>
          <a:p>
            <a:pPr lvl="1" algn="just">
              <a:buClr>
                <a:srgbClr val="993366"/>
              </a:buClr>
            </a:pPr>
            <a:r>
              <a:rPr lang="en-GB" altLang="en-US" sz="2000" dirty="0"/>
              <a:t>“We’re still young” James, aged 30-39 years old</a:t>
            </a:r>
          </a:p>
          <a:p>
            <a:pPr lvl="1" algn="just">
              <a:buClr>
                <a:srgbClr val="993366"/>
              </a:buClr>
            </a:pPr>
            <a:r>
              <a:rPr lang="en-GB" altLang="en-US" sz="2000" dirty="0"/>
              <a:t>“We feel like fully-fledged adults” Izzy, aged 20-29 years old</a:t>
            </a:r>
          </a:p>
          <a:p>
            <a:pPr lvl="1" algn="just">
              <a:buClr>
                <a:srgbClr val="993366"/>
              </a:buClr>
            </a:pPr>
            <a:endParaRPr lang="en-GB" altLang="en-US" sz="2000" dirty="0"/>
          </a:p>
        </p:txBody>
      </p:sp>
    </p:spTree>
    <p:extLst>
      <p:ext uri="{BB962C8B-B14F-4D97-AF65-F5344CB8AC3E}">
        <p14:creationId xmlns:p14="http://schemas.microsoft.com/office/powerpoint/2010/main" val="1759820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5588" y="315913"/>
            <a:ext cx="6620668" cy="1143000"/>
          </a:xfrm>
        </p:spPr>
        <p:txBody>
          <a:bodyPr>
            <a:normAutofit/>
          </a:bodyPr>
          <a:lstStyle/>
          <a:p>
            <a:pPr algn="l" fontAlgn="base">
              <a:lnSpc>
                <a:spcPct val="70000"/>
              </a:lnSpc>
              <a:spcAft>
                <a:spcPct val="0"/>
              </a:spcAft>
            </a:pPr>
            <a:r>
              <a:rPr kumimoji="1" lang="en-GB" altLang="en-US" dirty="0">
                <a:solidFill>
                  <a:srgbClr val="453F78"/>
                </a:solidFill>
              </a:rPr>
              <a:t>Who are threshold adults?</a:t>
            </a:r>
            <a:endParaRPr kumimoji="1" lang="en-GB" altLang="en-US" b="1" dirty="0">
              <a:solidFill>
                <a:srgbClr val="453F78"/>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726" r="6288" b="21862"/>
          <a:stretch/>
        </p:blipFill>
        <p:spPr>
          <a:xfrm>
            <a:off x="18354" y="1491153"/>
            <a:ext cx="8928992" cy="5057128"/>
          </a:xfrm>
          <a:prstGeom prst="rect">
            <a:avLst/>
          </a:prstGeom>
        </p:spPr>
      </p:pic>
    </p:spTree>
    <p:extLst>
      <p:ext uri="{BB962C8B-B14F-4D97-AF65-F5344CB8AC3E}">
        <p14:creationId xmlns:p14="http://schemas.microsoft.com/office/powerpoint/2010/main" val="427479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04800" y="1828800"/>
            <a:ext cx="83820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hlink"/>
              </a:buClr>
              <a:buSzPct val="75000"/>
              <a:buChar char="•"/>
              <a:defRPr kumimoji="1" sz="2800">
                <a:solidFill>
                  <a:schemeClr val="tx1"/>
                </a:solidFill>
                <a:latin typeface="Book Antiqua" panose="02040602050305030304" pitchFamily="18" charset="0"/>
              </a:defRPr>
            </a:lvl1pPr>
            <a:lvl2pPr marL="742950" indent="-285750" eaLnBrk="0" hangingPunct="0">
              <a:spcBef>
                <a:spcPct val="20000"/>
              </a:spcBef>
              <a:buClr>
                <a:schemeClr val="tx2"/>
              </a:buClr>
              <a:buSzPct val="75000"/>
              <a:buChar char="•"/>
              <a:defRPr kumimoji="1" sz="2600">
                <a:solidFill>
                  <a:schemeClr val="tx1"/>
                </a:solidFill>
                <a:latin typeface="Book Antiqua" panose="02040602050305030304" pitchFamily="18" charset="0"/>
              </a:defRPr>
            </a:lvl2pPr>
            <a:lvl3pPr marL="1143000" indent="-228600" eaLnBrk="0" hangingPunct="0">
              <a:spcBef>
                <a:spcPct val="20000"/>
              </a:spcBef>
              <a:buClr>
                <a:schemeClr val="hlink"/>
              </a:buClr>
              <a:buSzPct val="75000"/>
              <a:buChar char="•"/>
              <a:defRPr kumimoji="1" sz="2400">
                <a:solidFill>
                  <a:schemeClr val="tx1"/>
                </a:solidFill>
                <a:latin typeface="Book Antiqua" panose="02040602050305030304" pitchFamily="18" charset="0"/>
              </a:defRPr>
            </a:lvl3pPr>
            <a:lvl4pPr marL="1600200" indent="-228600" eaLnBrk="0" hangingPunct="0">
              <a:spcBef>
                <a:spcPct val="20000"/>
              </a:spcBef>
              <a:buClr>
                <a:schemeClr val="tx2"/>
              </a:buClr>
              <a:buSzPct val="100000"/>
              <a:buChar char="•"/>
              <a:defRPr kumimoji="1" sz="2000">
                <a:solidFill>
                  <a:schemeClr val="tx1"/>
                </a:solidFill>
                <a:latin typeface="Book Antiqua" panose="02040602050305030304" pitchFamily="18" charset="0"/>
              </a:defRPr>
            </a:lvl4pPr>
            <a:lvl5pPr marL="2057400" indent="-228600" eaLnBrk="0" hangingPunct="0">
              <a:spcBef>
                <a:spcPct val="20000"/>
              </a:spcBef>
              <a:buClr>
                <a:schemeClr val="hlink"/>
              </a:buClr>
              <a:buSzPct val="75000"/>
              <a:buChar char="•"/>
              <a:defRPr kumimoji="1"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9pPr>
          </a:lstStyle>
          <a:p>
            <a:pPr>
              <a:lnSpc>
                <a:spcPct val="70000"/>
              </a:lnSpc>
              <a:spcBef>
                <a:spcPct val="50000"/>
              </a:spcBef>
              <a:buClrTx/>
              <a:buSzTx/>
              <a:buFontTx/>
              <a:buNone/>
            </a:pPr>
            <a:endParaRPr lang="en-US" altLang="en-US" sz="4800">
              <a:solidFill>
                <a:schemeClr val="tx2"/>
              </a:solidFill>
              <a:latin typeface="Arial Narrow" panose="020B0606020202030204" pitchFamily="34" charset="0"/>
            </a:endParaRPr>
          </a:p>
        </p:txBody>
      </p:sp>
      <p:sp>
        <p:nvSpPr>
          <p:cNvPr id="3075" name="Text Box 3"/>
          <p:cNvSpPr txBox="1">
            <a:spLocks noChangeArrowheads="1"/>
          </p:cNvSpPr>
          <p:nvPr/>
        </p:nvSpPr>
        <p:spPr bwMode="auto">
          <a:xfrm>
            <a:off x="457200" y="1916832"/>
            <a:ext cx="8229600" cy="36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2575" indent="-282575" eaLnBrk="0" hangingPunct="0">
              <a:defRPr kumimoji="1" sz="4800" b="1">
                <a:solidFill>
                  <a:schemeClr val="tx2"/>
                </a:solidFill>
                <a:latin typeface="Arial Narrow" pitchFamily="34" charset="0"/>
              </a:defRPr>
            </a:lvl1pPr>
            <a:lvl2pPr marL="742950" indent="-285750" eaLnBrk="0" hangingPunct="0">
              <a:defRPr kumimoji="1" sz="4800" b="1">
                <a:solidFill>
                  <a:schemeClr val="tx2"/>
                </a:solidFill>
                <a:latin typeface="Arial Narrow" pitchFamily="34" charset="0"/>
              </a:defRPr>
            </a:lvl2pPr>
            <a:lvl3pPr marL="1143000" indent="-228600" eaLnBrk="0" hangingPunct="0">
              <a:defRPr kumimoji="1" sz="4800" b="1">
                <a:solidFill>
                  <a:schemeClr val="tx2"/>
                </a:solidFill>
                <a:latin typeface="Arial Narrow" pitchFamily="34" charset="0"/>
              </a:defRPr>
            </a:lvl3pPr>
            <a:lvl4pPr marL="1600200" indent="-228600" eaLnBrk="0" hangingPunct="0">
              <a:defRPr kumimoji="1" sz="4800" b="1">
                <a:solidFill>
                  <a:schemeClr val="tx2"/>
                </a:solidFill>
                <a:latin typeface="Arial Narrow" pitchFamily="34" charset="0"/>
              </a:defRPr>
            </a:lvl4pPr>
            <a:lvl5pPr marL="2057400" indent="-228600" eaLnBrk="0" hangingPunct="0">
              <a:defRPr kumimoji="1" sz="4800" b="1">
                <a:solidFill>
                  <a:schemeClr val="tx2"/>
                </a:solidFill>
                <a:latin typeface="Arial Narrow" pitchFamily="34" charset="0"/>
              </a:defRPr>
            </a:lvl5pPr>
            <a:lvl6pPr marL="2514600" indent="-228600" eaLnBrk="0" fontAlgn="base" hangingPunct="0">
              <a:spcBef>
                <a:spcPct val="0"/>
              </a:spcBef>
              <a:spcAft>
                <a:spcPct val="0"/>
              </a:spcAft>
              <a:defRPr kumimoji="1" sz="4800" b="1">
                <a:solidFill>
                  <a:schemeClr val="tx2"/>
                </a:solidFill>
                <a:latin typeface="Arial Narrow" pitchFamily="34" charset="0"/>
              </a:defRPr>
            </a:lvl6pPr>
            <a:lvl7pPr marL="2971800" indent="-228600" eaLnBrk="0" fontAlgn="base" hangingPunct="0">
              <a:spcBef>
                <a:spcPct val="0"/>
              </a:spcBef>
              <a:spcAft>
                <a:spcPct val="0"/>
              </a:spcAft>
              <a:defRPr kumimoji="1" sz="4800" b="1">
                <a:solidFill>
                  <a:schemeClr val="tx2"/>
                </a:solidFill>
                <a:latin typeface="Arial Narrow" pitchFamily="34" charset="0"/>
              </a:defRPr>
            </a:lvl7pPr>
            <a:lvl8pPr marL="3429000" indent="-228600" eaLnBrk="0" fontAlgn="base" hangingPunct="0">
              <a:spcBef>
                <a:spcPct val="0"/>
              </a:spcBef>
              <a:spcAft>
                <a:spcPct val="0"/>
              </a:spcAft>
              <a:defRPr kumimoji="1" sz="4800" b="1">
                <a:solidFill>
                  <a:schemeClr val="tx2"/>
                </a:solidFill>
                <a:latin typeface="Arial Narrow" pitchFamily="34" charset="0"/>
              </a:defRPr>
            </a:lvl8pPr>
            <a:lvl9pPr marL="3886200" indent="-228600" eaLnBrk="0" fontAlgn="base" hangingPunct="0">
              <a:spcBef>
                <a:spcPct val="0"/>
              </a:spcBef>
              <a:spcAft>
                <a:spcPct val="0"/>
              </a:spcAft>
              <a:defRPr kumimoji="1" sz="4800" b="1">
                <a:solidFill>
                  <a:schemeClr val="tx2"/>
                </a:solidFill>
                <a:latin typeface="Arial Narrow" pitchFamily="34" charset="0"/>
              </a:defRPr>
            </a:lvl9pPr>
          </a:lstStyle>
          <a:p>
            <a:pPr fontAlgn="base">
              <a:lnSpc>
                <a:spcPct val="70000"/>
              </a:lnSpc>
              <a:spcBef>
                <a:spcPct val="50000"/>
              </a:spcBef>
              <a:spcAft>
                <a:spcPct val="0"/>
              </a:spcAft>
              <a:buClr>
                <a:srgbClr val="993366"/>
              </a:buClr>
              <a:buFontTx/>
              <a:buChar char="•"/>
              <a:defRPr/>
            </a:pPr>
            <a:r>
              <a:rPr lang="en-US" altLang="en-US" sz="4000" b="0" dirty="0">
                <a:solidFill>
                  <a:srgbClr val="993366"/>
                </a:solidFill>
                <a:latin typeface="Book Antiqua" pitchFamily="18" charset="0"/>
              </a:rPr>
              <a:t>Who are threshold adults?</a:t>
            </a:r>
          </a:p>
          <a:p>
            <a:pPr fontAlgn="base">
              <a:lnSpc>
                <a:spcPct val="70000"/>
              </a:lnSpc>
              <a:spcBef>
                <a:spcPct val="50000"/>
              </a:spcBef>
              <a:spcAft>
                <a:spcPct val="0"/>
              </a:spcAft>
              <a:buClr>
                <a:srgbClr val="993366"/>
              </a:buClr>
              <a:buFontTx/>
              <a:buChar char="•"/>
              <a:defRPr/>
            </a:pPr>
            <a:r>
              <a:rPr lang="en-US" altLang="en-US" sz="4000" b="0" dirty="0">
                <a:solidFill>
                  <a:srgbClr val="993366"/>
                </a:solidFill>
                <a:latin typeface="Book Antiqua" pitchFamily="18" charset="0"/>
              </a:rPr>
              <a:t>Workplace pension saving amongst threshold adults</a:t>
            </a:r>
          </a:p>
          <a:p>
            <a:pPr fontAlgn="base">
              <a:lnSpc>
                <a:spcPct val="70000"/>
              </a:lnSpc>
              <a:spcBef>
                <a:spcPct val="50000"/>
              </a:spcBef>
              <a:spcAft>
                <a:spcPct val="0"/>
              </a:spcAft>
              <a:buClr>
                <a:srgbClr val="993366"/>
              </a:buClr>
              <a:buFontTx/>
              <a:buChar char="•"/>
              <a:defRPr/>
            </a:pPr>
            <a:r>
              <a:rPr lang="en-US" altLang="en-US" sz="4000" b="0" dirty="0">
                <a:solidFill>
                  <a:srgbClr val="993366"/>
                </a:solidFill>
                <a:latin typeface="Book Antiqua" pitchFamily="18" charset="0"/>
              </a:rPr>
              <a:t>Research on pension decisions</a:t>
            </a:r>
          </a:p>
          <a:p>
            <a:pPr fontAlgn="base">
              <a:lnSpc>
                <a:spcPct val="70000"/>
              </a:lnSpc>
              <a:spcBef>
                <a:spcPct val="50000"/>
              </a:spcBef>
              <a:spcAft>
                <a:spcPct val="0"/>
              </a:spcAft>
              <a:buClr>
                <a:srgbClr val="993366"/>
              </a:buClr>
              <a:buFontTx/>
              <a:buChar char="•"/>
              <a:defRPr/>
            </a:pPr>
            <a:r>
              <a:rPr lang="en-US" altLang="en-US" sz="4000" b="0" dirty="0">
                <a:solidFill>
                  <a:srgbClr val="993366"/>
                </a:solidFill>
                <a:latin typeface="Book Antiqua" pitchFamily="18" charset="0"/>
              </a:rPr>
              <a:t>The role of financial and social establishment</a:t>
            </a:r>
            <a:endParaRPr lang="en-US" altLang="en-US" sz="4000" b="0" dirty="0">
              <a:latin typeface="Book Antiqua" pitchFamily="18" charset="0"/>
            </a:endParaRPr>
          </a:p>
        </p:txBody>
      </p:sp>
      <p:sp>
        <p:nvSpPr>
          <p:cNvPr id="5124" name="Rectangle 4"/>
          <p:cNvSpPr>
            <a:spLocks noChangeArrowheads="1"/>
          </p:cNvSpPr>
          <p:nvPr/>
        </p:nvSpPr>
        <p:spPr bwMode="auto">
          <a:xfrm>
            <a:off x="304800" y="379413"/>
            <a:ext cx="6571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lr>
                <a:schemeClr val="hlink"/>
              </a:buClr>
              <a:buSzPct val="75000"/>
              <a:buChar char="•"/>
              <a:defRPr kumimoji="1" sz="2800">
                <a:solidFill>
                  <a:schemeClr val="tx1"/>
                </a:solidFill>
                <a:latin typeface="Book Antiqua" panose="02040602050305030304" pitchFamily="18" charset="0"/>
              </a:defRPr>
            </a:lvl1pPr>
            <a:lvl2pPr marL="742950" indent="-285750" eaLnBrk="0" hangingPunct="0">
              <a:spcBef>
                <a:spcPct val="20000"/>
              </a:spcBef>
              <a:buClr>
                <a:schemeClr val="tx2"/>
              </a:buClr>
              <a:buSzPct val="75000"/>
              <a:buChar char="•"/>
              <a:defRPr kumimoji="1" sz="2600">
                <a:solidFill>
                  <a:schemeClr val="tx1"/>
                </a:solidFill>
                <a:latin typeface="Book Antiqua" panose="02040602050305030304" pitchFamily="18" charset="0"/>
              </a:defRPr>
            </a:lvl2pPr>
            <a:lvl3pPr marL="1143000" indent="-228600" eaLnBrk="0" hangingPunct="0">
              <a:spcBef>
                <a:spcPct val="20000"/>
              </a:spcBef>
              <a:buClr>
                <a:schemeClr val="hlink"/>
              </a:buClr>
              <a:buSzPct val="75000"/>
              <a:buChar char="•"/>
              <a:defRPr kumimoji="1" sz="2400">
                <a:solidFill>
                  <a:schemeClr val="tx1"/>
                </a:solidFill>
                <a:latin typeface="Book Antiqua" panose="02040602050305030304" pitchFamily="18" charset="0"/>
              </a:defRPr>
            </a:lvl3pPr>
            <a:lvl4pPr marL="1600200" indent="-228600" eaLnBrk="0" hangingPunct="0">
              <a:spcBef>
                <a:spcPct val="20000"/>
              </a:spcBef>
              <a:buClr>
                <a:schemeClr val="tx2"/>
              </a:buClr>
              <a:buSzPct val="100000"/>
              <a:buChar char="•"/>
              <a:defRPr kumimoji="1" sz="2000">
                <a:solidFill>
                  <a:schemeClr val="tx1"/>
                </a:solidFill>
                <a:latin typeface="Book Antiqua" panose="02040602050305030304" pitchFamily="18" charset="0"/>
              </a:defRPr>
            </a:lvl4pPr>
            <a:lvl5pPr marL="2057400" indent="-228600" eaLnBrk="0" hangingPunct="0">
              <a:spcBef>
                <a:spcPct val="20000"/>
              </a:spcBef>
              <a:buClr>
                <a:schemeClr val="hlink"/>
              </a:buClr>
              <a:buSzPct val="75000"/>
              <a:buChar char="•"/>
              <a:defRPr kumimoji="1"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9pPr>
          </a:lstStyle>
          <a:p>
            <a:pPr fontAlgn="base">
              <a:lnSpc>
                <a:spcPct val="70000"/>
              </a:lnSpc>
              <a:spcBef>
                <a:spcPct val="0"/>
              </a:spcBef>
              <a:spcAft>
                <a:spcPct val="0"/>
              </a:spcAft>
              <a:buClrTx/>
              <a:buSzTx/>
              <a:buNone/>
            </a:pPr>
            <a:r>
              <a:rPr lang="en-US" altLang="en-US" sz="4400" b="1" dirty="0">
                <a:solidFill>
                  <a:srgbClr val="453F78"/>
                </a:solidFill>
              </a:rPr>
              <a:t>What limits workplace pension saving amongst threshold adults?</a:t>
            </a:r>
            <a:endParaRPr lang="en-GB" altLang="en-US" sz="4400" b="1" dirty="0">
              <a:solidFill>
                <a:srgbClr val="453F78"/>
              </a:solidFill>
            </a:endParaRPr>
          </a:p>
        </p:txBody>
      </p:sp>
      <p:sp>
        <p:nvSpPr>
          <p:cNvPr id="2" name="TextBox 1"/>
          <p:cNvSpPr txBox="1"/>
          <p:nvPr/>
        </p:nvSpPr>
        <p:spPr>
          <a:xfrm>
            <a:off x="304800" y="2480146"/>
            <a:ext cx="8083624" cy="1164878"/>
          </a:xfrm>
          <a:prstGeom prst="rect">
            <a:avLst/>
          </a:prstGeom>
          <a:solidFill>
            <a:srgbClr val="E6B4CD">
              <a:alpha val="32000"/>
            </a:srgbClr>
          </a:solidFill>
        </p:spPr>
        <p:txBody>
          <a:bodyPr wrap="square" rtlCol="0">
            <a:noAutofit/>
          </a:bodyPr>
          <a:lstStyle/>
          <a:p>
            <a:endParaRPr lang="en-GB" dirty="0"/>
          </a:p>
        </p:txBody>
      </p:sp>
    </p:spTree>
    <p:extLst>
      <p:ext uri="{BB962C8B-B14F-4D97-AF65-F5344CB8AC3E}">
        <p14:creationId xmlns:p14="http://schemas.microsoft.com/office/powerpoint/2010/main" val="182994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5588" y="315913"/>
            <a:ext cx="6908700" cy="1143000"/>
          </a:xfrm>
        </p:spPr>
        <p:txBody>
          <a:bodyPr>
            <a:normAutofit fontScale="90000"/>
          </a:bodyPr>
          <a:lstStyle/>
          <a:p>
            <a:pPr algn="l" fontAlgn="base">
              <a:lnSpc>
                <a:spcPct val="70000"/>
              </a:lnSpc>
              <a:spcAft>
                <a:spcPct val="0"/>
              </a:spcAft>
            </a:pPr>
            <a:r>
              <a:rPr kumimoji="1" lang="en-GB" altLang="en-US" dirty="0">
                <a:solidFill>
                  <a:srgbClr val="453F78"/>
                </a:solidFill>
              </a:rPr>
              <a:t>Workplace pension saving amongst threshold adults</a:t>
            </a:r>
            <a:endParaRPr kumimoji="1" lang="en-GB" altLang="en-US" b="1" dirty="0">
              <a:solidFill>
                <a:srgbClr val="453F78"/>
              </a:solidFill>
            </a:endParaRPr>
          </a:p>
        </p:txBody>
      </p:sp>
      <p:sp>
        <p:nvSpPr>
          <p:cNvPr id="6147" name="Content Placeholder 2"/>
          <p:cNvSpPr>
            <a:spLocks noGrp="1"/>
          </p:cNvSpPr>
          <p:nvPr>
            <p:ph idx="1"/>
          </p:nvPr>
        </p:nvSpPr>
        <p:spPr>
          <a:xfrm>
            <a:off x="255588" y="1988840"/>
            <a:ext cx="8669337" cy="5217283"/>
          </a:xfrm>
        </p:spPr>
        <p:txBody>
          <a:bodyPr>
            <a:normAutofit/>
          </a:bodyPr>
          <a:lstStyle/>
          <a:p>
            <a:pPr algn="just" eaLnBrk="1" hangingPunct="1">
              <a:buClr>
                <a:srgbClr val="993366"/>
              </a:buClr>
            </a:pPr>
            <a:r>
              <a:rPr lang="en-GB" altLang="en-US" dirty="0"/>
              <a:t>Workplace pension saving amongst threshold adults has risen substantially since the introduction of automatic enrolment</a:t>
            </a:r>
          </a:p>
          <a:p>
            <a:pPr lvl="1" algn="just">
              <a:buClr>
                <a:srgbClr val="993366"/>
              </a:buClr>
            </a:pPr>
            <a:r>
              <a:rPr lang="en-GB" altLang="en-US" dirty="0"/>
              <a:t>Participation rose 36 percentage points and 23.4 percentage points amongst 20-29 and 30-39 year olds since 2012</a:t>
            </a:r>
          </a:p>
          <a:p>
            <a:pPr lvl="1" algn="just"/>
            <a:endParaRPr lang="en-GB" altLang="en-US" sz="2000" dirty="0"/>
          </a:p>
        </p:txBody>
      </p:sp>
    </p:spTree>
    <p:extLst>
      <p:ext uri="{BB962C8B-B14F-4D97-AF65-F5344CB8AC3E}">
        <p14:creationId xmlns:p14="http://schemas.microsoft.com/office/powerpoint/2010/main" val="304658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5588" y="315913"/>
            <a:ext cx="6908700" cy="1143000"/>
          </a:xfrm>
        </p:spPr>
        <p:txBody>
          <a:bodyPr>
            <a:normAutofit fontScale="90000"/>
          </a:bodyPr>
          <a:lstStyle/>
          <a:p>
            <a:pPr algn="l" fontAlgn="base">
              <a:lnSpc>
                <a:spcPct val="70000"/>
              </a:lnSpc>
              <a:spcAft>
                <a:spcPct val="0"/>
              </a:spcAft>
            </a:pPr>
            <a:r>
              <a:rPr kumimoji="1" lang="en-GB" altLang="en-US" dirty="0">
                <a:solidFill>
                  <a:srgbClr val="453F78"/>
                </a:solidFill>
              </a:rPr>
              <a:t>Workplace pension saving amongst threshold adults</a:t>
            </a:r>
            <a:endParaRPr kumimoji="1" lang="en-GB" altLang="en-US" b="1" dirty="0">
              <a:solidFill>
                <a:srgbClr val="453F78"/>
              </a:solidFill>
            </a:endParaRPr>
          </a:p>
        </p:txBody>
      </p:sp>
      <p:sp>
        <p:nvSpPr>
          <p:cNvPr id="6147" name="Content Placeholder 2"/>
          <p:cNvSpPr>
            <a:spLocks noGrp="1"/>
          </p:cNvSpPr>
          <p:nvPr>
            <p:ph idx="1"/>
          </p:nvPr>
        </p:nvSpPr>
        <p:spPr>
          <a:xfrm>
            <a:off x="231602" y="1452076"/>
            <a:ext cx="8669337" cy="5217283"/>
          </a:xfrm>
        </p:spPr>
        <p:txBody>
          <a:bodyPr>
            <a:normAutofit lnSpcReduction="10000"/>
          </a:bodyPr>
          <a:lstStyle/>
          <a:p>
            <a:pPr algn="just">
              <a:buClr>
                <a:srgbClr val="993366"/>
              </a:buClr>
            </a:pPr>
            <a:r>
              <a:rPr lang="en-GB" altLang="en-US" dirty="0"/>
              <a:t>Many threshold adults have stuck to minimum contribution levels, and it is unclear whether this will continue as they rise</a:t>
            </a:r>
          </a:p>
          <a:p>
            <a:pPr lvl="1" algn="just">
              <a:buClr>
                <a:srgbClr val="993366"/>
              </a:buClr>
            </a:pPr>
            <a:r>
              <a:rPr lang="en-GB" altLang="en-US" sz="2000" dirty="0"/>
              <a:t>There is a risk that they may decide to stop contributing altogether</a:t>
            </a:r>
          </a:p>
          <a:p>
            <a:pPr algn="just">
              <a:buClr>
                <a:srgbClr val="993366"/>
              </a:buClr>
            </a:pPr>
            <a:r>
              <a:rPr lang="en-GB" altLang="en-US" dirty="0"/>
              <a:t>Even increased minimum levels may not be enough to provide for adequacy. </a:t>
            </a:r>
          </a:p>
          <a:p>
            <a:pPr lvl="1" algn="just">
              <a:buClr>
                <a:srgbClr val="993366"/>
              </a:buClr>
            </a:pPr>
            <a:r>
              <a:rPr lang="en-GB" altLang="en-US" sz="2000" dirty="0"/>
              <a:t>Changes in the pension landscape mean that current and future cohorts may need to save more, and earlier, than previous cohorts to achieve similar levels of adequacy in later life</a:t>
            </a:r>
          </a:p>
          <a:p>
            <a:pPr algn="just">
              <a:buClr>
                <a:srgbClr val="993366"/>
              </a:buClr>
            </a:pPr>
            <a:r>
              <a:rPr lang="en-GB" altLang="en-US" dirty="0"/>
              <a:t>Existing research has highlighted a reluctance to save amongst threshold adults</a:t>
            </a:r>
          </a:p>
          <a:p>
            <a:pPr lvl="1" algn="just">
              <a:buClr>
                <a:srgbClr val="993366"/>
              </a:buClr>
            </a:pPr>
            <a:r>
              <a:rPr lang="en-GB" altLang="en-US" sz="2000" dirty="0"/>
              <a:t>This has been described as present bias or myopia, which describe a focus on the present rather than long-term</a:t>
            </a:r>
          </a:p>
          <a:p>
            <a:pPr lvl="1" algn="just">
              <a:buClr>
                <a:srgbClr val="993366"/>
              </a:buClr>
            </a:pPr>
            <a:r>
              <a:rPr lang="en-GB" altLang="en-US" sz="2000" dirty="0"/>
              <a:t>Also includes the role of optimism bias in over-estimating future resources</a:t>
            </a:r>
          </a:p>
          <a:p>
            <a:pPr algn="just"/>
            <a:endParaRPr lang="en-GB" altLang="en-US" sz="2400" dirty="0"/>
          </a:p>
        </p:txBody>
      </p:sp>
    </p:spTree>
    <p:extLst>
      <p:ext uri="{BB962C8B-B14F-4D97-AF65-F5344CB8AC3E}">
        <p14:creationId xmlns:p14="http://schemas.microsoft.com/office/powerpoint/2010/main" val="1690983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5588" y="315913"/>
            <a:ext cx="6908700" cy="1143000"/>
          </a:xfrm>
        </p:spPr>
        <p:txBody>
          <a:bodyPr>
            <a:normAutofit fontScale="90000"/>
          </a:bodyPr>
          <a:lstStyle/>
          <a:p>
            <a:pPr algn="l" fontAlgn="base">
              <a:lnSpc>
                <a:spcPct val="70000"/>
              </a:lnSpc>
              <a:spcAft>
                <a:spcPct val="0"/>
              </a:spcAft>
            </a:pPr>
            <a:r>
              <a:rPr kumimoji="1" lang="en-GB" altLang="en-US" dirty="0">
                <a:solidFill>
                  <a:srgbClr val="453F78"/>
                </a:solidFill>
              </a:rPr>
              <a:t>Workplace pension saving amongst threshold adults</a:t>
            </a:r>
            <a:endParaRPr kumimoji="1" lang="en-GB" altLang="en-US" b="1" dirty="0">
              <a:solidFill>
                <a:srgbClr val="453F78"/>
              </a:solidFill>
            </a:endParaRPr>
          </a:p>
        </p:txBody>
      </p:sp>
      <p:sp>
        <p:nvSpPr>
          <p:cNvPr id="6147" name="Content Placeholder 2"/>
          <p:cNvSpPr>
            <a:spLocks noGrp="1"/>
          </p:cNvSpPr>
          <p:nvPr>
            <p:ph idx="1"/>
          </p:nvPr>
        </p:nvSpPr>
        <p:spPr>
          <a:xfrm>
            <a:off x="231602" y="1452076"/>
            <a:ext cx="8669337" cy="5217283"/>
          </a:xfrm>
        </p:spPr>
        <p:txBody>
          <a:bodyPr>
            <a:normAutofit/>
          </a:bodyPr>
          <a:lstStyle/>
          <a:p>
            <a:pPr algn="just">
              <a:buClr>
                <a:srgbClr val="993366"/>
              </a:buClr>
            </a:pPr>
            <a:r>
              <a:rPr lang="en-GB" altLang="en-US" dirty="0" smtClean="0"/>
              <a:t>Threshold adults face competing financial priorities at a time when they may have lower financial capability</a:t>
            </a:r>
          </a:p>
          <a:p>
            <a:pPr algn="just">
              <a:buClr>
                <a:srgbClr val="993366"/>
              </a:buClr>
            </a:pPr>
            <a:r>
              <a:rPr lang="en-GB" altLang="en-US" dirty="0" smtClean="0"/>
              <a:t>Understanding how threshold adults think about their pension saving (or lack of it) may be important to determine the best approach </a:t>
            </a:r>
          </a:p>
          <a:p>
            <a:pPr algn="just"/>
            <a:endParaRPr lang="en-GB" altLang="en-US" sz="2400" dirty="0"/>
          </a:p>
        </p:txBody>
      </p:sp>
    </p:spTree>
    <p:extLst>
      <p:ext uri="{BB962C8B-B14F-4D97-AF65-F5344CB8AC3E}">
        <p14:creationId xmlns:p14="http://schemas.microsoft.com/office/powerpoint/2010/main" val="345305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04800" y="1828800"/>
            <a:ext cx="83820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hlink"/>
              </a:buClr>
              <a:buSzPct val="75000"/>
              <a:buChar char="•"/>
              <a:defRPr kumimoji="1" sz="2800">
                <a:solidFill>
                  <a:schemeClr val="tx1"/>
                </a:solidFill>
                <a:latin typeface="Book Antiqua" panose="02040602050305030304" pitchFamily="18" charset="0"/>
              </a:defRPr>
            </a:lvl1pPr>
            <a:lvl2pPr marL="742950" indent="-285750" eaLnBrk="0" hangingPunct="0">
              <a:spcBef>
                <a:spcPct val="20000"/>
              </a:spcBef>
              <a:buClr>
                <a:schemeClr val="tx2"/>
              </a:buClr>
              <a:buSzPct val="75000"/>
              <a:buChar char="•"/>
              <a:defRPr kumimoji="1" sz="2600">
                <a:solidFill>
                  <a:schemeClr val="tx1"/>
                </a:solidFill>
                <a:latin typeface="Book Antiqua" panose="02040602050305030304" pitchFamily="18" charset="0"/>
              </a:defRPr>
            </a:lvl2pPr>
            <a:lvl3pPr marL="1143000" indent="-228600" eaLnBrk="0" hangingPunct="0">
              <a:spcBef>
                <a:spcPct val="20000"/>
              </a:spcBef>
              <a:buClr>
                <a:schemeClr val="hlink"/>
              </a:buClr>
              <a:buSzPct val="75000"/>
              <a:buChar char="•"/>
              <a:defRPr kumimoji="1" sz="2400">
                <a:solidFill>
                  <a:schemeClr val="tx1"/>
                </a:solidFill>
                <a:latin typeface="Book Antiqua" panose="02040602050305030304" pitchFamily="18" charset="0"/>
              </a:defRPr>
            </a:lvl3pPr>
            <a:lvl4pPr marL="1600200" indent="-228600" eaLnBrk="0" hangingPunct="0">
              <a:spcBef>
                <a:spcPct val="20000"/>
              </a:spcBef>
              <a:buClr>
                <a:schemeClr val="tx2"/>
              </a:buClr>
              <a:buSzPct val="100000"/>
              <a:buChar char="•"/>
              <a:defRPr kumimoji="1" sz="2000">
                <a:solidFill>
                  <a:schemeClr val="tx1"/>
                </a:solidFill>
                <a:latin typeface="Book Antiqua" panose="02040602050305030304" pitchFamily="18" charset="0"/>
              </a:defRPr>
            </a:lvl4pPr>
            <a:lvl5pPr marL="2057400" indent="-228600" eaLnBrk="0" hangingPunct="0">
              <a:spcBef>
                <a:spcPct val="20000"/>
              </a:spcBef>
              <a:buClr>
                <a:schemeClr val="hlink"/>
              </a:buClr>
              <a:buSzPct val="75000"/>
              <a:buChar char="•"/>
              <a:defRPr kumimoji="1"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9pPr>
          </a:lstStyle>
          <a:p>
            <a:pPr>
              <a:lnSpc>
                <a:spcPct val="70000"/>
              </a:lnSpc>
              <a:spcBef>
                <a:spcPct val="50000"/>
              </a:spcBef>
              <a:buClrTx/>
              <a:buSzTx/>
              <a:buFontTx/>
              <a:buNone/>
            </a:pPr>
            <a:endParaRPr lang="en-US" altLang="en-US" sz="4800">
              <a:solidFill>
                <a:schemeClr val="tx2"/>
              </a:solidFill>
              <a:latin typeface="Arial Narrow" panose="020B0606020202030204" pitchFamily="34" charset="0"/>
            </a:endParaRPr>
          </a:p>
        </p:txBody>
      </p:sp>
      <p:sp>
        <p:nvSpPr>
          <p:cNvPr id="3075" name="Text Box 3"/>
          <p:cNvSpPr txBox="1">
            <a:spLocks noChangeArrowheads="1"/>
          </p:cNvSpPr>
          <p:nvPr/>
        </p:nvSpPr>
        <p:spPr bwMode="auto">
          <a:xfrm>
            <a:off x="457200" y="1916832"/>
            <a:ext cx="8229600" cy="36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2575" indent="-282575" eaLnBrk="0" hangingPunct="0">
              <a:defRPr kumimoji="1" sz="4800" b="1">
                <a:solidFill>
                  <a:schemeClr val="tx2"/>
                </a:solidFill>
                <a:latin typeface="Arial Narrow" pitchFamily="34" charset="0"/>
              </a:defRPr>
            </a:lvl1pPr>
            <a:lvl2pPr marL="742950" indent="-285750" eaLnBrk="0" hangingPunct="0">
              <a:defRPr kumimoji="1" sz="4800" b="1">
                <a:solidFill>
                  <a:schemeClr val="tx2"/>
                </a:solidFill>
                <a:latin typeface="Arial Narrow" pitchFamily="34" charset="0"/>
              </a:defRPr>
            </a:lvl2pPr>
            <a:lvl3pPr marL="1143000" indent="-228600" eaLnBrk="0" hangingPunct="0">
              <a:defRPr kumimoji="1" sz="4800" b="1">
                <a:solidFill>
                  <a:schemeClr val="tx2"/>
                </a:solidFill>
                <a:latin typeface="Arial Narrow" pitchFamily="34" charset="0"/>
              </a:defRPr>
            </a:lvl3pPr>
            <a:lvl4pPr marL="1600200" indent="-228600" eaLnBrk="0" hangingPunct="0">
              <a:defRPr kumimoji="1" sz="4800" b="1">
                <a:solidFill>
                  <a:schemeClr val="tx2"/>
                </a:solidFill>
                <a:latin typeface="Arial Narrow" pitchFamily="34" charset="0"/>
              </a:defRPr>
            </a:lvl4pPr>
            <a:lvl5pPr marL="2057400" indent="-228600" eaLnBrk="0" hangingPunct="0">
              <a:defRPr kumimoji="1" sz="4800" b="1">
                <a:solidFill>
                  <a:schemeClr val="tx2"/>
                </a:solidFill>
                <a:latin typeface="Arial Narrow" pitchFamily="34" charset="0"/>
              </a:defRPr>
            </a:lvl5pPr>
            <a:lvl6pPr marL="2514600" indent="-228600" eaLnBrk="0" fontAlgn="base" hangingPunct="0">
              <a:spcBef>
                <a:spcPct val="0"/>
              </a:spcBef>
              <a:spcAft>
                <a:spcPct val="0"/>
              </a:spcAft>
              <a:defRPr kumimoji="1" sz="4800" b="1">
                <a:solidFill>
                  <a:schemeClr val="tx2"/>
                </a:solidFill>
                <a:latin typeface="Arial Narrow" pitchFamily="34" charset="0"/>
              </a:defRPr>
            </a:lvl6pPr>
            <a:lvl7pPr marL="2971800" indent="-228600" eaLnBrk="0" fontAlgn="base" hangingPunct="0">
              <a:spcBef>
                <a:spcPct val="0"/>
              </a:spcBef>
              <a:spcAft>
                <a:spcPct val="0"/>
              </a:spcAft>
              <a:defRPr kumimoji="1" sz="4800" b="1">
                <a:solidFill>
                  <a:schemeClr val="tx2"/>
                </a:solidFill>
                <a:latin typeface="Arial Narrow" pitchFamily="34" charset="0"/>
              </a:defRPr>
            </a:lvl7pPr>
            <a:lvl8pPr marL="3429000" indent="-228600" eaLnBrk="0" fontAlgn="base" hangingPunct="0">
              <a:spcBef>
                <a:spcPct val="0"/>
              </a:spcBef>
              <a:spcAft>
                <a:spcPct val="0"/>
              </a:spcAft>
              <a:defRPr kumimoji="1" sz="4800" b="1">
                <a:solidFill>
                  <a:schemeClr val="tx2"/>
                </a:solidFill>
                <a:latin typeface="Arial Narrow" pitchFamily="34" charset="0"/>
              </a:defRPr>
            </a:lvl8pPr>
            <a:lvl9pPr marL="3886200" indent="-228600" eaLnBrk="0" fontAlgn="base" hangingPunct="0">
              <a:spcBef>
                <a:spcPct val="0"/>
              </a:spcBef>
              <a:spcAft>
                <a:spcPct val="0"/>
              </a:spcAft>
              <a:defRPr kumimoji="1" sz="4800" b="1">
                <a:solidFill>
                  <a:schemeClr val="tx2"/>
                </a:solidFill>
                <a:latin typeface="Arial Narrow" pitchFamily="34" charset="0"/>
              </a:defRPr>
            </a:lvl9pPr>
          </a:lstStyle>
          <a:p>
            <a:pPr fontAlgn="base">
              <a:lnSpc>
                <a:spcPct val="70000"/>
              </a:lnSpc>
              <a:spcBef>
                <a:spcPct val="50000"/>
              </a:spcBef>
              <a:spcAft>
                <a:spcPct val="0"/>
              </a:spcAft>
              <a:buClr>
                <a:srgbClr val="993366"/>
              </a:buClr>
              <a:buFontTx/>
              <a:buChar char="•"/>
              <a:defRPr/>
            </a:pPr>
            <a:r>
              <a:rPr lang="en-US" altLang="en-US" sz="4000" b="0" dirty="0">
                <a:solidFill>
                  <a:srgbClr val="993366"/>
                </a:solidFill>
                <a:latin typeface="Book Antiqua" pitchFamily="18" charset="0"/>
              </a:rPr>
              <a:t>Who are threshold adults?</a:t>
            </a:r>
          </a:p>
          <a:p>
            <a:pPr fontAlgn="base">
              <a:lnSpc>
                <a:spcPct val="70000"/>
              </a:lnSpc>
              <a:spcBef>
                <a:spcPct val="50000"/>
              </a:spcBef>
              <a:spcAft>
                <a:spcPct val="0"/>
              </a:spcAft>
              <a:buClr>
                <a:srgbClr val="993366"/>
              </a:buClr>
              <a:buFontTx/>
              <a:buChar char="•"/>
              <a:defRPr/>
            </a:pPr>
            <a:r>
              <a:rPr lang="en-US" altLang="en-US" sz="4000" b="0" dirty="0">
                <a:solidFill>
                  <a:srgbClr val="993366"/>
                </a:solidFill>
                <a:latin typeface="Book Antiqua" pitchFamily="18" charset="0"/>
              </a:rPr>
              <a:t>Workplace pension saving amongst threshold adults</a:t>
            </a:r>
          </a:p>
          <a:p>
            <a:pPr fontAlgn="base">
              <a:lnSpc>
                <a:spcPct val="70000"/>
              </a:lnSpc>
              <a:spcBef>
                <a:spcPct val="50000"/>
              </a:spcBef>
              <a:spcAft>
                <a:spcPct val="0"/>
              </a:spcAft>
              <a:buClr>
                <a:srgbClr val="993366"/>
              </a:buClr>
              <a:buFontTx/>
              <a:buChar char="•"/>
              <a:defRPr/>
            </a:pPr>
            <a:r>
              <a:rPr lang="en-US" altLang="en-US" sz="4000" b="0" dirty="0">
                <a:solidFill>
                  <a:srgbClr val="993366"/>
                </a:solidFill>
                <a:latin typeface="Book Antiqua" pitchFamily="18" charset="0"/>
              </a:rPr>
              <a:t>Research on pension decisions</a:t>
            </a:r>
          </a:p>
          <a:p>
            <a:pPr fontAlgn="base">
              <a:lnSpc>
                <a:spcPct val="70000"/>
              </a:lnSpc>
              <a:spcBef>
                <a:spcPct val="50000"/>
              </a:spcBef>
              <a:spcAft>
                <a:spcPct val="0"/>
              </a:spcAft>
              <a:buClr>
                <a:srgbClr val="993366"/>
              </a:buClr>
              <a:buFontTx/>
              <a:buChar char="•"/>
              <a:defRPr/>
            </a:pPr>
            <a:r>
              <a:rPr lang="en-US" altLang="en-US" sz="4000" b="0" dirty="0">
                <a:solidFill>
                  <a:srgbClr val="993366"/>
                </a:solidFill>
                <a:latin typeface="Book Antiqua" pitchFamily="18" charset="0"/>
              </a:rPr>
              <a:t>The role of financial and social establishment</a:t>
            </a:r>
            <a:endParaRPr lang="en-US" altLang="en-US" sz="4000" b="0" dirty="0">
              <a:latin typeface="Book Antiqua" pitchFamily="18" charset="0"/>
            </a:endParaRPr>
          </a:p>
        </p:txBody>
      </p:sp>
      <p:sp>
        <p:nvSpPr>
          <p:cNvPr id="5124" name="Rectangle 4"/>
          <p:cNvSpPr>
            <a:spLocks noChangeArrowheads="1"/>
          </p:cNvSpPr>
          <p:nvPr/>
        </p:nvSpPr>
        <p:spPr bwMode="auto">
          <a:xfrm>
            <a:off x="304800" y="379413"/>
            <a:ext cx="6571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lr>
                <a:schemeClr val="hlink"/>
              </a:buClr>
              <a:buSzPct val="75000"/>
              <a:buChar char="•"/>
              <a:defRPr kumimoji="1" sz="2800">
                <a:solidFill>
                  <a:schemeClr val="tx1"/>
                </a:solidFill>
                <a:latin typeface="Book Antiqua" panose="02040602050305030304" pitchFamily="18" charset="0"/>
              </a:defRPr>
            </a:lvl1pPr>
            <a:lvl2pPr marL="742950" indent="-285750" eaLnBrk="0" hangingPunct="0">
              <a:spcBef>
                <a:spcPct val="20000"/>
              </a:spcBef>
              <a:buClr>
                <a:schemeClr val="tx2"/>
              </a:buClr>
              <a:buSzPct val="75000"/>
              <a:buChar char="•"/>
              <a:defRPr kumimoji="1" sz="2600">
                <a:solidFill>
                  <a:schemeClr val="tx1"/>
                </a:solidFill>
                <a:latin typeface="Book Antiqua" panose="02040602050305030304" pitchFamily="18" charset="0"/>
              </a:defRPr>
            </a:lvl2pPr>
            <a:lvl3pPr marL="1143000" indent="-228600" eaLnBrk="0" hangingPunct="0">
              <a:spcBef>
                <a:spcPct val="20000"/>
              </a:spcBef>
              <a:buClr>
                <a:schemeClr val="hlink"/>
              </a:buClr>
              <a:buSzPct val="75000"/>
              <a:buChar char="•"/>
              <a:defRPr kumimoji="1" sz="2400">
                <a:solidFill>
                  <a:schemeClr val="tx1"/>
                </a:solidFill>
                <a:latin typeface="Book Antiqua" panose="02040602050305030304" pitchFamily="18" charset="0"/>
              </a:defRPr>
            </a:lvl3pPr>
            <a:lvl4pPr marL="1600200" indent="-228600" eaLnBrk="0" hangingPunct="0">
              <a:spcBef>
                <a:spcPct val="20000"/>
              </a:spcBef>
              <a:buClr>
                <a:schemeClr val="tx2"/>
              </a:buClr>
              <a:buSzPct val="100000"/>
              <a:buChar char="•"/>
              <a:defRPr kumimoji="1" sz="2000">
                <a:solidFill>
                  <a:schemeClr val="tx1"/>
                </a:solidFill>
                <a:latin typeface="Book Antiqua" panose="02040602050305030304" pitchFamily="18" charset="0"/>
              </a:defRPr>
            </a:lvl4pPr>
            <a:lvl5pPr marL="2057400" indent="-228600" eaLnBrk="0" hangingPunct="0">
              <a:spcBef>
                <a:spcPct val="20000"/>
              </a:spcBef>
              <a:buClr>
                <a:schemeClr val="hlink"/>
              </a:buClr>
              <a:buSzPct val="75000"/>
              <a:buChar char="•"/>
              <a:defRPr kumimoji="1"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hlink"/>
              </a:buClr>
              <a:buSzPct val="75000"/>
              <a:buChar char="•"/>
              <a:defRPr kumimoji="1" sz="2000">
                <a:solidFill>
                  <a:schemeClr val="tx1"/>
                </a:solidFill>
                <a:latin typeface="Book Antiqua" panose="02040602050305030304" pitchFamily="18" charset="0"/>
              </a:defRPr>
            </a:lvl9pPr>
          </a:lstStyle>
          <a:p>
            <a:pPr fontAlgn="base">
              <a:lnSpc>
                <a:spcPct val="70000"/>
              </a:lnSpc>
              <a:spcBef>
                <a:spcPct val="0"/>
              </a:spcBef>
              <a:spcAft>
                <a:spcPct val="0"/>
              </a:spcAft>
              <a:buClrTx/>
              <a:buSzTx/>
              <a:buNone/>
            </a:pPr>
            <a:r>
              <a:rPr lang="en-US" altLang="en-US" sz="4400" b="1" dirty="0">
                <a:solidFill>
                  <a:srgbClr val="453F78"/>
                </a:solidFill>
              </a:rPr>
              <a:t>What limits workplace pension saving amongst threshold adults?</a:t>
            </a:r>
            <a:endParaRPr lang="en-GB" altLang="en-US" sz="4400" b="1" dirty="0">
              <a:solidFill>
                <a:srgbClr val="453F78"/>
              </a:solidFill>
            </a:endParaRPr>
          </a:p>
        </p:txBody>
      </p:sp>
      <p:sp>
        <p:nvSpPr>
          <p:cNvPr id="2" name="TextBox 1"/>
          <p:cNvSpPr txBox="1"/>
          <p:nvPr/>
        </p:nvSpPr>
        <p:spPr>
          <a:xfrm>
            <a:off x="304800" y="3632274"/>
            <a:ext cx="8083624" cy="732830"/>
          </a:xfrm>
          <a:prstGeom prst="rect">
            <a:avLst/>
          </a:prstGeom>
          <a:solidFill>
            <a:srgbClr val="E6B4CD">
              <a:alpha val="32000"/>
            </a:srgbClr>
          </a:solidFill>
        </p:spPr>
        <p:txBody>
          <a:bodyPr wrap="square" rtlCol="0">
            <a:spAutoFit/>
          </a:bodyPr>
          <a:lstStyle/>
          <a:p>
            <a:endParaRPr lang="en-GB" dirty="0"/>
          </a:p>
        </p:txBody>
      </p:sp>
    </p:spTree>
    <p:extLst>
      <p:ext uri="{BB962C8B-B14F-4D97-AF65-F5344CB8AC3E}">
        <p14:creationId xmlns:p14="http://schemas.microsoft.com/office/powerpoint/2010/main" val="4098188485"/>
      </p:ext>
    </p:extLst>
  </p:cSld>
  <p:clrMapOvr>
    <a:masterClrMapping/>
  </p:clrMapOvr>
</p:sld>
</file>

<file path=ppt/theme/theme1.xml><?xml version="1.0" encoding="utf-8"?>
<a:theme xmlns:a="http://schemas.openxmlformats.org/drawingml/2006/main" name="Custom Design">
  <a:themeElements>
    <a:clrScheme name="Custom 2">
      <a:dk1>
        <a:srgbClr val="993366"/>
      </a:dk1>
      <a:lt1>
        <a:srgbClr val="FFFFFF"/>
      </a:lt1>
      <a:dk2>
        <a:srgbClr val="FFFFFF"/>
      </a:dk2>
      <a:lt2>
        <a:srgbClr val="FFFFFF"/>
      </a:lt2>
      <a:accent1>
        <a:srgbClr val="6B2347"/>
      </a:accent1>
      <a:accent2>
        <a:srgbClr val="331E36"/>
      </a:accent2>
      <a:accent3>
        <a:srgbClr val="453F78"/>
      </a:accent3>
      <a:accent4>
        <a:srgbClr val="993365"/>
      </a:accent4>
      <a:accent5>
        <a:srgbClr val="C78FAB"/>
      </a:accent5>
      <a:accent6>
        <a:srgbClr val="B6BCED"/>
      </a:accent6>
      <a:hlink>
        <a:srgbClr val="993366"/>
      </a:hlink>
      <a:folHlink>
        <a:srgbClr val="954F72"/>
      </a:folHlink>
    </a:clrScheme>
    <a:fontScheme name="Custom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presentationm template" id="{694A3100-5FD2-4BC1-8F57-034DC997390D}" vid="{3CC32FA2-EF7F-4BF3-AAF8-817E008342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938</TotalTime>
  <Words>3614</Words>
  <Application>Microsoft Office PowerPoint</Application>
  <PresentationFormat>On-screen Show (4:3)</PresentationFormat>
  <Paragraphs>226</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Narrow</vt:lpstr>
      <vt:lpstr>Book Antiqua</vt:lpstr>
      <vt:lpstr>Calibri</vt:lpstr>
      <vt:lpstr>Courier New</vt:lpstr>
      <vt:lpstr>Times New Roman</vt:lpstr>
      <vt:lpstr>Wingdings</vt:lpstr>
      <vt:lpstr>Custom Design</vt:lpstr>
      <vt:lpstr>PowerPoint Presentation</vt:lpstr>
      <vt:lpstr>PowerPoint Presentation</vt:lpstr>
      <vt:lpstr>Who are threshold adults?</vt:lpstr>
      <vt:lpstr>Who are threshold adults?</vt:lpstr>
      <vt:lpstr>PowerPoint Presentation</vt:lpstr>
      <vt:lpstr>Workplace pension saving amongst threshold adults</vt:lpstr>
      <vt:lpstr>Workplace pension saving amongst threshold adults</vt:lpstr>
      <vt:lpstr>Workplace pension saving amongst threshold adults</vt:lpstr>
      <vt:lpstr>PowerPoint Presentation</vt:lpstr>
      <vt:lpstr>Research on pension decisions</vt:lpstr>
      <vt:lpstr>PowerPoint Presentation</vt:lpstr>
      <vt:lpstr>The role of financial and social establishment</vt:lpstr>
      <vt:lpstr>Factors of financial and social establishment</vt:lpstr>
      <vt:lpstr>Income as a factor of establishment</vt:lpstr>
      <vt:lpstr>Policy considerations</vt:lpstr>
      <vt:lpstr>Home ownership as a factor of establishment</vt:lpstr>
      <vt:lpstr>Policy considerations</vt:lpstr>
      <vt:lpstr>Major life events as a factor of establishment</vt:lpstr>
      <vt:lpstr>Policy considerations</vt:lpstr>
      <vt:lpstr>Conclusion</vt:lpstr>
      <vt:lpstr>We’d like to thank...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 Silcock</dc:creator>
  <cp:lastModifiedBy>Maritha Lightbourne</cp:lastModifiedBy>
  <cp:revision>44</cp:revision>
  <cp:lastPrinted>2018-05-03T11:14:57Z</cp:lastPrinted>
  <dcterms:created xsi:type="dcterms:W3CDTF">2017-07-11T15:14:44Z</dcterms:created>
  <dcterms:modified xsi:type="dcterms:W3CDTF">2018-11-05T12:30:08Z</dcterms:modified>
</cp:coreProperties>
</file>